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8"/>
  </p:notesMasterIdLst>
  <p:sldIdLst>
    <p:sldId id="258" r:id="rId2"/>
    <p:sldId id="259" r:id="rId3"/>
    <p:sldId id="260" r:id="rId4"/>
    <p:sldId id="261" r:id="rId5"/>
    <p:sldId id="280" r:id="rId6"/>
    <p:sldId id="282" r:id="rId7"/>
    <p:sldId id="284" r:id="rId8"/>
    <p:sldId id="286" r:id="rId9"/>
    <p:sldId id="287" r:id="rId10"/>
    <p:sldId id="262" r:id="rId11"/>
    <p:sldId id="263" r:id="rId12"/>
    <p:sldId id="264" r:id="rId13"/>
    <p:sldId id="265" r:id="rId14"/>
    <p:sldId id="266" r:id="rId15"/>
    <p:sldId id="267" r:id="rId16"/>
    <p:sldId id="289" r:id="rId17"/>
    <p:sldId id="293" r:id="rId18"/>
    <p:sldId id="294" r:id="rId19"/>
    <p:sldId id="295" r:id="rId20"/>
    <p:sldId id="268" r:id="rId21"/>
    <p:sldId id="290" r:id="rId22"/>
    <p:sldId id="291" r:id="rId23"/>
    <p:sldId id="297" r:id="rId24"/>
    <p:sldId id="301" r:id="rId25"/>
    <p:sldId id="302" r:id="rId26"/>
    <p:sldId id="303" r:id="rId27"/>
    <p:sldId id="304" r:id="rId28"/>
    <p:sldId id="269" r:id="rId29"/>
    <p:sldId id="270" r:id="rId30"/>
    <p:sldId id="271" r:id="rId31"/>
    <p:sldId id="272" r:id="rId32"/>
    <p:sldId id="273" r:id="rId33"/>
    <p:sldId id="274" r:id="rId34"/>
    <p:sldId id="275" r:id="rId35"/>
    <p:sldId id="276" r:id="rId36"/>
    <p:sldId id="277" r:id="rId37"/>
  </p:sldIdLst>
  <p:sldSz cx="9144000" cy="6858000" type="screen4x3"/>
  <p:notesSz cx="6858000" cy="9144000"/>
  <p:embeddedFontLst>
    <p:embeddedFont>
      <p:font typeface="Economica" panose="020B0604020202020204" charset="0"/>
      <p:regular r:id="rId39"/>
      <p:bold r:id="rId40"/>
      <p:italic r:id="rId41"/>
      <p:boldItalic r:id="rId42"/>
    </p:embeddedFont>
    <p:embeddedFont>
      <p:font typeface="Georgia" panose="02040502050405020303" pitchFamily="18" charset="0"/>
      <p:regular r:id="rId43"/>
      <p:bold r:id="rId44"/>
      <p:italic r:id="rId45"/>
      <p:boldItalic r:id="rId46"/>
    </p:embeddedFont>
    <p:embeddedFont>
      <p:font typeface="Nunito" pitchFamily="2" charset="0"/>
      <p:regular r:id="rId47"/>
      <p:bold r:id="rId48"/>
    </p:embeddedFont>
    <p:embeddedFont>
      <p:font typeface="Open Sans" panose="020B0606030504020204" pitchFamily="34" charset="0"/>
      <p:regular r:id="rId49"/>
      <p:bold r:id="rId50"/>
      <p:italic r:id="rId51"/>
      <p:boldItalic r:id="rId52"/>
    </p:embeddedFont>
    <p:embeddedFont>
      <p:font typeface="Raleway" pitchFamily="2" charset="0"/>
      <p:regular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8" d="100"/>
          <a:sy n="58" d="100"/>
        </p:scale>
        <p:origin x="152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970107ea9a_0_1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g970107ea9a_0_1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100" b="0" i="0" u="none" strike="noStrike" cap="non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970107ea9a_0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 name="Google Shape;118;g970107ea9a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100" b="0" i="0" u="none" strike="noStrike" cap="none"/>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970107ea9a_0_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g970107ea9a_0_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100" b="0" i="0" u="none" strike="noStrike" cap="none"/>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970107ea9a_0_57: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g970107ea9a_0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100" b="0" i="0" u="none" strike="noStrike" cap="none"/>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970107ea9a_0_1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 name="Google Shape;151;g970107ea9a_0_1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100" b="0" i="0" u="none" strike="noStrike" cap="none"/>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70107ea9a_0_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 name="Google Shape;163;g970107ea9a_0_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100" b="0" i="0" u="none" strike="noStrike" cap="none"/>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938ba702d0_0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 name="Google Shape;174;g938ba702d0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100" b="0" i="0" u="none" strike="noStrike" cap="none"/>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938ba702d0_0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 name="Google Shape;174;g938ba702d0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100" b="0" i="0" u="none" strike="noStrike" cap="none"/>
          </a:p>
        </p:txBody>
      </p:sp>
    </p:spTree>
    <p:extLst>
      <p:ext uri="{BB962C8B-B14F-4D97-AF65-F5344CB8AC3E}">
        <p14:creationId xmlns:p14="http://schemas.microsoft.com/office/powerpoint/2010/main" val="26216939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938ba702d0_0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 name="Google Shape;174;g938ba702d0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100" b="0" i="0" u="none" strike="noStrike" cap="none"/>
          </a:p>
        </p:txBody>
      </p:sp>
    </p:spTree>
    <p:extLst>
      <p:ext uri="{BB962C8B-B14F-4D97-AF65-F5344CB8AC3E}">
        <p14:creationId xmlns:p14="http://schemas.microsoft.com/office/powerpoint/2010/main" val="27675381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938ba702d0_0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 name="Google Shape;174;g938ba702d0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100" b="0" i="0" u="none" strike="noStrike" cap="none"/>
          </a:p>
        </p:txBody>
      </p:sp>
    </p:spTree>
    <p:extLst>
      <p:ext uri="{BB962C8B-B14F-4D97-AF65-F5344CB8AC3E}">
        <p14:creationId xmlns:p14="http://schemas.microsoft.com/office/powerpoint/2010/main" val="23691287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938ba702d0_0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 name="Google Shape;174;g938ba702d0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100" b="0" i="0" u="none" strike="noStrike" cap="none"/>
          </a:p>
        </p:txBody>
      </p:sp>
    </p:spTree>
    <p:extLst>
      <p:ext uri="{BB962C8B-B14F-4D97-AF65-F5344CB8AC3E}">
        <p14:creationId xmlns:p14="http://schemas.microsoft.com/office/powerpoint/2010/main" val="183381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8e3151951_2_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88e3151951_2_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100" b="0" i="0" u="none" strike="noStrike" cap="none"/>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938ba702d0_0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g938ba702d0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b="1" i="0" dirty="0">
                <a:solidFill>
                  <a:srgbClr val="000000"/>
                </a:solidFill>
                <a:effectLst/>
                <a:highlight>
                  <a:srgbClr val="FFFFFF"/>
                </a:highlight>
                <a:latin typeface="Raleway" pitchFamily="2" charset="0"/>
              </a:rPr>
              <a:t>The vanishing gradient problem in RNNs occurs because, as the gradients are propagated backwards through time, they can become very small due to the repeated multiplication of gradients in each time step.</a:t>
            </a:r>
            <a:endParaRPr sz="1100" b="0" i="0" u="none" strike="noStrike" cap="none"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938ba702d0_0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g938ba702d0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100" b="0" i="0" u="none" strike="noStrike" cap="none"/>
          </a:p>
        </p:txBody>
      </p:sp>
    </p:spTree>
    <p:extLst>
      <p:ext uri="{BB962C8B-B14F-4D97-AF65-F5344CB8AC3E}">
        <p14:creationId xmlns:p14="http://schemas.microsoft.com/office/powerpoint/2010/main" val="699162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938ba702d0_0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g938ba702d0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100" b="0" i="0" u="none" strike="noStrike" cap="none"/>
          </a:p>
        </p:txBody>
      </p:sp>
    </p:spTree>
    <p:extLst>
      <p:ext uri="{BB962C8B-B14F-4D97-AF65-F5344CB8AC3E}">
        <p14:creationId xmlns:p14="http://schemas.microsoft.com/office/powerpoint/2010/main" val="1222200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938ba702d0_0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g938ba702d0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100" b="0" i="0" u="none" strike="noStrike" cap="none"/>
          </a:p>
        </p:txBody>
      </p:sp>
    </p:spTree>
    <p:extLst>
      <p:ext uri="{BB962C8B-B14F-4D97-AF65-F5344CB8AC3E}">
        <p14:creationId xmlns:p14="http://schemas.microsoft.com/office/powerpoint/2010/main" val="5050163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938ba702d0_0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g938ba702d0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100" b="0" i="0" u="none" strike="noStrike" cap="none"/>
          </a:p>
        </p:txBody>
      </p:sp>
    </p:spTree>
    <p:extLst>
      <p:ext uri="{BB962C8B-B14F-4D97-AF65-F5344CB8AC3E}">
        <p14:creationId xmlns:p14="http://schemas.microsoft.com/office/powerpoint/2010/main" val="18528654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938ba702d0_0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g938ba702d0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100" b="0" i="0" u="none" strike="noStrike" cap="none"/>
          </a:p>
        </p:txBody>
      </p:sp>
    </p:spTree>
    <p:extLst>
      <p:ext uri="{BB962C8B-B14F-4D97-AF65-F5344CB8AC3E}">
        <p14:creationId xmlns:p14="http://schemas.microsoft.com/office/powerpoint/2010/main" val="37677407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938ba702d0_0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g938ba702d0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100" b="0" i="0" u="none" strike="noStrike" cap="none"/>
          </a:p>
        </p:txBody>
      </p:sp>
    </p:spTree>
    <p:extLst>
      <p:ext uri="{BB962C8B-B14F-4D97-AF65-F5344CB8AC3E}">
        <p14:creationId xmlns:p14="http://schemas.microsoft.com/office/powerpoint/2010/main" val="29262182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938ba702d0_0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g938ba702d0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100" b="0" i="0" u="none" strike="noStrike" cap="none"/>
          </a:p>
        </p:txBody>
      </p:sp>
    </p:spTree>
    <p:extLst>
      <p:ext uri="{BB962C8B-B14F-4D97-AF65-F5344CB8AC3E}">
        <p14:creationId xmlns:p14="http://schemas.microsoft.com/office/powerpoint/2010/main" val="24674761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938ba702d0_0_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938ba702d0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100" b="0" i="0" u="none" strike="noStrike" cap="none"/>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970107ea9a_0_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970107ea9a_0_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100" b="0" i="0" u="none" strike="noStrike" cap="none"/>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95098a312f_0_10: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 name="Google Shape;99;g95098a312f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100" b="0" i="0" u="none" strike="noStrike" cap="none"/>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970107ea9a_0_1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g970107ea9a_0_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100" b="0" i="0" u="none" strike="noStrike" cap="none"/>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970107ea9a_0_1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 name="Google Shape;219;g970107ea9a_0_1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100" b="0" i="0" u="none" strike="noStrike" cap="none"/>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970107ea9a_0_142: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g970107ea9a_0_1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100" b="0" i="0" u="none" strike="noStrike" cap="none"/>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970107ea9a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 name="Google Shape;236;g970107ea9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100" b="0" i="0" u="none" strike="noStrike" cap="none"/>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970107ea9a_0_1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970107ea9a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100" b="0" i="0" u="none" strike="noStrike" cap="none"/>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97bda7517a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9" name="Google Shape;259;g97bda7517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100" b="0" i="0" u="none" strike="noStrike" cap="none"/>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970107ea9a_0_1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 name="Google Shape;270;g970107ea9a_0_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100" b="0" i="0" u="none" strike="noStrike" cap="none"/>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970107ea9a_0_19: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 name="Google Shape;108;g970107ea9a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100" b="0" i="0" u="none" strike="noStrike" cap="non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95098a312f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 name="Google Shape;99;g95098a312f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100" b="0" i="0" u="none" strike="noStrike" cap="none"/>
          </a:p>
        </p:txBody>
      </p:sp>
    </p:spTree>
    <p:extLst>
      <p:ext uri="{BB962C8B-B14F-4D97-AF65-F5344CB8AC3E}">
        <p14:creationId xmlns:p14="http://schemas.microsoft.com/office/powerpoint/2010/main" val="3262000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95098a312f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 name="Google Shape;99;g95098a312f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100" b="0" i="0" u="none" strike="noStrike" cap="none"/>
          </a:p>
        </p:txBody>
      </p:sp>
    </p:spTree>
    <p:extLst>
      <p:ext uri="{BB962C8B-B14F-4D97-AF65-F5344CB8AC3E}">
        <p14:creationId xmlns:p14="http://schemas.microsoft.com/office/powerpoint/2010/main" val="4084832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95098a312f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 name="Google Shape;99;g95098a312f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100" b="0" i="0" u="none" strike="noStrike" cap="none"/>
          </a:p>
        </p:txBody>
      </p:sp>
    </p:spTree>
    <p:extLst>
      <p:ext uri="{BB962C8B-B14F-4D97-AF65-F5344CB8AC3E}">
        <p14:creationId xmlns:p14="http://schemas.microsoft.com/office/powerpoint/2010/main" val="820251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95098a312f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 name="Google Shape;99;g95098a312f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100" b="0" i="0" u="none" strike="noStrike" cap="none"/>
          </a:p>
        </p:txBody>
      </p:sp>
    </p:spTree>
    <p:extLst>
      <p:ext uri="{BB962C8B-B14F-4D97-AF65-F5344CB8AC3E}">
        <p14:creationId xmlns:p14="http://schemas.microsoft.com/office/powerpoint/2010/main" val="1132002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95098a312f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 name="Google Shape;99;g95098a312f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100" b="0" i="0" u="none" strike="noStrike" cap="none"/>
          </a:p>
        </p:txBody>
      </p:sp>
    </p:spTree>
    <p:extLst>
      <p:ext uri="{BB962C8B-B14F-4D97-AF65-F5344CB8AC3E}">
        <p14:creationId xmlns:p14="http://schemas.microsoft.com/office/powerpoint/2010/main" val="3863667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992767"/>
            <a:ext cx="8520600" cy="27369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3778833"/>
            <a:ext cx="8520600" cy="1056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474833"/>
            <a:ext cx="8520600" cy="26181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4202967"/>
            <a:ext cx="8520600" cy="17343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867800"/>
            <a:ext cx="8520600" cy="11223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740800"/>
            <a:ext cx="2808000" cy="1007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852800"/>
            <a:ext cx="2808000" cy="4239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600200"/>
            <a:ext cx="6367800" cy="54543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3737433"/>
            <a:ext cx="4045200" cy="1646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965433"/>
            <a:ext cx="3837000" cy="49269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5640767"/>
            <a:ext cx="5998800" cy="80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neuralnetworksanddeeplearning.com/chap4.html" TargetMode="External"/><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hyperlink" Target="https://magenta.tensorflow.org/assets/sketch_rnn_demo/index.html" TargetMode="External"/><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hyperlink" Target="https://thispersondoesnotexist.com/" TargetMode="External"/><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hyperlink" Target="http://www.youtube.com/watch?v=cQ54GDm1eL0" TargetMode="External"/><Relationship Id="rId2" Type="http://schemas.openxmlformats.org/officeDocument/2006/relationships/notesSlide" Target="../notesSlides/notesSlide31.xml"/><Relationship Id="rId1" Type="http://schemas.openxmlformats.org/officeDocument/2006/relationships/slideLayout" Target="../slideLayouts/slideLayout11.xml"/><Relationship Id="rId4" Type="http://schemas.openxmlformats.org/officeDocument/2006/relationships/image" Target="../media/image13.jp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hyperlink" Target="https://pythonprogramming.net/recurrent-neural-network-deep-learning-python-tensorflow-keras/" TargetMode="External"/><Relationship Id="rId2" Type="http://schemas.openxmlformats.org/officeDocument/2006/relationships/notesSlide" Target="../notesSlides/notesSlide35.xml"/><Relationship Id="rId1" Type="http://schemas.openxmlformats.org/officeDocument/2006/relationships/slideLayout" Target="../slideLayouts/slideLayout11.xml"/><Relationship Id="rId5" Type="http://schemas.openxmlformats.org/officeDocument/2006/relationships/hyperlink" Target="https://www.geeksforgeeks.org/ml-autoencoder-with-tensorflow-2-0/" TargetMode="External"/><Relationship Id="rId4" Type="http://schemas.openxmlformats.org/officeDocument/2006/relationships/hyperlink" Target="https://towardsdatascience.com/demystifying-gans-in-tensorflow-2-0-9890834ab3d9"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hyperlink" Target="https://builtin.com/data-science/beginners-guide-language-models"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1" name="Google Shape;81;p15"/>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82" name="Google Shape;82;p15"/>
          <p:cNvSpPr txBox="1"/>
          <p:nvPr/>
        </p:nvSpPr>
        <p:spPr>
          <a:xfrm>
            <a:off x="186200" y="170000"/>
            <a:ext cx="87990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300">
                <a:solidFill>
                  <a:srgbClr val="434343"/>
                </a:solidFill>
                <a:latin typeface="Economica"/>
                <a:ea typeface="Economica"/>
                <a:cs typeface="Economica"/>
                <a:sym typeface="Economica"/>
              </a:rPr>
              <a:t>Neural Networks as Universal Value Approximators</a:t>
            </a:r>
            <a:endParaRPr sz="4300">
              <a:solidFill>
                <a:srgbClr val="434343"/>
              </a:solidFill>
              <a:latin typeface="Economica"/>
              <a:ea typeface="Economica"/>
              <a:cs typeface="Economica"/>
              <a:sym typeface="Economica"/>
            </a:endParaRPr>
          </a:p>
        </p:txBody>
      </p:sp>
      <p:sp>
        <p:nvSpPr>
          <p:cNvPr id="83" name="Google Shape;83;p15"/>
          <p:cNvSpPr txBox="1"/>
          <p:nvPr/>
        </p:nvSpPr>
        <p:spPr>
          <a:xfrm>
            <a:off x="463200" y="1244925"/>
            <a:ext cx="8217600" cy="56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dirty="0">
              <a:latin typeface="Open Sans"/>
              <a:ea typeface="Open Sans"/>
              <a:cs typeface="Open Sans"/>
              <a:sym typeface="Open Sans"/>
            </a:endParaRPr>
          </a:p>
          <a:p>
            <a:pPr marL="0" lvl="0" indent="0" algn="l" rtl="0">
              <a:spcBef>
                <a:spcPts val="0"/>
              </a:spcBef>
              <a:spcAft>
                <a:spcPts val="0"/>
              </a:spcAft>
              <a:buNone/>
            </a:pPr>
            <a:r>
              <a:rPr lang="en" sz="2000" dirty="0">
                <a:latin typeface="Open Sans"/>
                <a:ea typeface="Open Sans"/>
                <a:cs typeface="Open Sans"/>
                <a:sym typeface="Open Sans"/>
              </a:rPr>
              <a:t>One of the most striking facts about neural networks is that </a:t>
            </a:r>
            <a:r>
              <a:rPr lang="en" sz="2000" b="1" dirty="0">
                <a:latin typeface="Open Sans"/>
                <a:ea typeface="Open Sans"/>
                <a:cs typeface="Open Sans"/>
                <a:sym typeface="Open Sans"/>
              </a:rPr>
              <a:t>they can compute any function out there!</a:t>
            </a:r>
            <a:endParaRPr sz="2000" dirty="0">
              <a:latin typeface="Open Sans"/>
              <a:ea typeface="Open Sans"/>
              <a:cs typeface="Open Sans"/>
              <a:sym typeface="Open Sans"/>
            </a:endParaRPr>
          </a:p>
          <a:p>
            <a:pPr marL="0" lvl="0" indent="0" algn="l" rtl="0">
              <a:spcBef>
                <a:spcPts val="0"/>
              </a:spcBef>
              <a:spcAft>
                <a:spcPts val="0"/>
              </a:spcAft>
              <a:buNone/>
            </a:pPr>
            <a:endParaRPr sz="2000" dirty="0">
              <a:latin typeface="Open Sans"/>
              <a:ea typeface="Open Sans"/>
              <a:cs typeface="Open Sans"/>
              <a:sym typeface="Open Sans"/>
            </a:endParaRPr>
          </a:p>
          <a:p>
            <a:pPr marL="0" lvl="0" indent="0" algn="l" rtl="0">
              <a:spcBef>
                <a:spcPts val="0"/>
              </a:spcBef>
              <a:spcAft>
                <a:spcPts val="0"/>
              </a:spcAft>
              <a:buNone/>
            </a:pPr>
            <a:r>
              <a:rPr lang="en" sz="2000" dirty="0">
                <a:latin typeface="Open Sans"/>
                <a:ea typeface="Open Sans"/>
                <a:cs typeface="Open Sans"/>
                <a:sym typeface="Open Sans"/>
              </a:rPr>
              <a:t>Neural networks have a kind of universality. No matter what function we want to compute, we know that there is a neural network which can do the job. That is why they are known as </a:t>
            </a:r>
            <a:r>
              <a:rPr lang="en" sz="2000" b="1" dirty="0">
                <a:latin typeface="Open Sans"/>
                <a:ea typeface="Open Sans"/>
                <a:cs typeface="Open Sans"/>
                <a:sym typeface="Open Sans"/>
              </a:rPr>
              <a:t>Universal Value Approximators.</a:t>
            </a:r>
            <a:r>
              <a:rPr lang="en" sz="2000" dirty="0">
                <a:latin typeface="Open Sans"/>
                <a:ea typeface="Open Sans"/>
                <a:cs typeface="Open Sans"/>
                <a:sym typeface="Open Sans"/>
              </a:rPr>
              <a:t> </a:t>
            </a:r>
            <a:endParaRPr sz="2000" dirty="0">
              <a:latin typeface="Open Sans"/>
              <a:ea typeface="Open Sans"/>
              <a:cs typeface="Open Sans"/>
              <a:sym typeface="Open Sans"/>
            </a:endParaRPr>
          </a:p>
          <a:p>
            <a:pPr marL="0" lvl="0" indent="0" algn="l" rtl="0">
              <a:spcBef>
                <a:spcPts val="0"/>
              </a:spcBef>
              <a:spcAft>
                <a:spcPts val="0"/>
              </a:spcAft>
              <a:buNone/>
            </a:pPr>
            <a:endParaRPr sz="2000" dirty="0">
              <a:latin typeface="Open Sans"/>
              <a:ea typeface="Open Sans"/>
              <a:cs typeface="Open Sans"/>
              <a:sym typeface="Open Sans"/>
            </a:endParaRPr>
          </a:p>
          <a:p>
            <a:pPr marL="0" lvl="0" indent="0" algn="l" rtl="0">
              <a:spcBef>
                <a:spcPts val="0"/>
              </a:spcBef>
              <a:spcAft>
                <a:spcPts val="0"/>
              </a:spcAft>
              <a:buNone/>
            </a:pPr>
            <a:r>
              <a:rPr lang="en" sz="2000" dirty="0">
                <a:latin typeface="Open Sans"/>
                <a:ea typeface="Open Sans"/>
                <a:cs typeface="Open Sans"/>
                <a:sym typeface="Open Sans"/>
              </a:rPr>
              <a:t>If you’re interested to learn more about it, this article gives a simple and mostly visual explanation of the universality theorem:</a:t>
            </a:r>
            <a:endParaRPr sz="2000" dirty="0">
              <a:latin typeface="Open Sans"/>
              <a:ea typeface="Open Sans"/>
              <a:cs typeface="Open Sans"/>
              <a:sym typeface="Open Sans"/>
            </a:endParaRPr>
          </a:p>
          <a:p>
            <a:pPr marL="0" lvl="0" indent="0" algn="l" rtl="0">
              <a:spcBef>
                <a:spcPts val="0"/>
              </a:spcBef>
              <a:spcAft>
                <a:spcPts val="0"/>
              </a:spcAft>
              <a:buNone/>
            </a:pPr>
            <a:endParaRPr sz="2000" dirty="0">
              <a:latin typeface="Open Sans"/>
              <a:ea typeface="Open Sans"/>
              <a:cs typeface="Open Sans"/>
              <a:sym typeface="Open Sans"/>
            </a:endParaRPr>
          </a:p>
          <a:p>
            <a:pPr marL="0" lvl="0" indent="0" algn="l" rtl="0">
              <a:spcBef>
                <a:spcPts val="0"/>
              </a:spcBef>
              <a:spcAft>
                <a:spcPts val="0"/>
              </a:spcAft>
              <a:buNone/>
            </a:pPr>
            <a:r>
              <a:rPr lang="en" sz="2000" u="sng" dirty="0">
                <a:solidFill>
                  <a:schemeClr val="hlink"/>
                </a:solidFill>
                <a:latin typeface="Open Sans"/>
                <a:ea typeface="Open Sans"/>
                <a:cs typeface="Open Sans"/>
                <a:sym typeface="Open Sans"/>
                <a:hlinkClick r:id="rId3"/>
              </a:rPr>
              <a:t>http://neuralnetworksanddeeplearning.com/chap4.html</a:t>
            </a:r>
            <a:endParaRPr sz="2000" dirty="0">
              <a:latin typeface="Open Sans"/>
              <a:ea typeface="Open Sans"/>
              <a:cs typeface="Open Sans"/>
              <a:sym typeface="Open Sans"/>
            </a:endParaRPr>
          </a:p>
          <a:p>
            <a:pPr marL="0" lvl="0" indent="0" algn="l" rtl="0">
              <a:spcBef>
                <a:spcPts val="0"/>
              </a:spcBef>
              <a:spcAft>
                <a:spcPts val="0"/>
              </a:spcAft>
              <a:buNone/>
            </a:pPr>
            <a:endParaRPr sz="2000" dirty="0">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9"/>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1" name="Google Shape;121;p19"/>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122" name="Google Shape;122;p19"/>
          <p:cNvSpPr txBox="1"/>
          <p:nvPr/>
        </p:nvSpPr>
        <p:spPr>
          <a:xfrm>
            <a:off x="712025" y="170000"/>
            <a:ext cx="80760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400">
                <a:solidFill>
                  <a:srgbClr val="434343"/>
                </a:solidFill>
                <a:latin typeface="Economica"/>
                <a:ea typeface="Economica"/>
                <a:cs typeface="Economica"/>
                <a:sym typeface="Economica"/>
              </a:rPr>
              <a:t>Applications of RNN</a:t>
            </a:r>
            <a:endParaRPr sz="4400">
              <a:solidFill>
                <a:srgbClr val="434343"/>
              </a:solidFill>
              <a:latin typeface="Economica"/>
              <a:ea typeface="Economica"/>
              <a:cs typeface="Economica"/>
              <a:sym typeface="Economica"/>
            </a:endParaRPr>
          </a:p>
        </p:txBody>
      </p:sp>
      <p:sp>
        <p:nvSpPr>
          <p:cNvPr id="123" name="Google Shape;123;p19"/>
          <p:cNvSpPr txBox="1"/>
          <p:nvPr/>
        </p:nvSpPr>
        <p:spPr>
          <a:xfrm>
            <a:off x="463200" y="978675"/>
            <a:ext cx="8289600" cy="58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200">
              <a:latin typeface="Open Sans"/>
              <a:ea typeface="Open Sans"/>
              <a:cs typeface="Open Sans"/>
              <a:sym typeface="Open Sans"/>
            </a:endParaRPr>
          </a:p>
          <a:p>
            <a:pPr marL="0" lvl="0" indent="0" algn="l" rtl="0">
              <a:spcBef>
                <a:spcPts val="0"/>
              </a:spcBef>
              <a:spcAft>
                <a:spcPts val="0"/>
              </a:spcAft>
              <a:buNone/>
            </a:pPr>
            <a:r>
              <a:rPr lang="en" sz="2200" b="1">
                <a:latin typeface="Open Sans"/>
                <a:ea typeface="Open Sans"/>
                <a:cs typeface="Open Sans"/>
                <a:sym typeface="Open Sans"/>
              </a:rPr>
              <a:t>Sentiment Classification:</a:t>
            </a:r>
            <a:r>
              <a:rPr lang="en" sz="2200">
                <a:latin typeface="Open Sans"/>
                <a:ea typeface="Open Sans"/>
                <a:cs typeface="Open Sans"/>
                <a:sym typeface="Open Sans"/>
              </a:rPr>
              <a:t> This can be a task of simply classifying tweets into positive and negative sentiment. So here the input would be a tweet of varying lengths, while output is of a fixed type and size.</a:t>
            </a:r>
            <a:endParaRPr sz="2200">
              <a:latin typeface="Open Sans"/>
              <a:ea typeface="Open Sans"/>
              <a:cs typeface="Open Sans"/>
              <a:sym typeface="Open Sans"/>
            </a:endParaRPr>
          </a:p>
          <a:p>
            <a:pPr marL="0" lvl="0" indent="0" algn="l" rtl="0">
              <a:spcBef>
                <a:spcPts val="0"/>
              </a:spcBef>
              <a:spcAft>
                <a:spcPts val="0"/>
              </a:spcAft>
              <a:buNone/>
            </a:pPr>
            <a:endParaRPr sz="2200">
              <a:latin typeface="Open Sans"/>
              <a:ea typeface="Open Sans"/>
              <a:cs typeface="Open Sans"/>
              <a:sym typeface="Open Sans"/>
            </a:endParaRPr>
          </a:p>
          <a:p>
            <a:pPr marL="0" lvl="0" indent="0" algn="l" rtl="0">
              <a:spcBef>
                <a:spcPts val="0"/>
              </a:spcBef>
              <a:spcAft>
                <a:spcPts val="0"/>
              </a:spcAft>
              <a:buNone/>
            </a:pPr>
            <a:endParaRPr sz="2200">
              <a:latin typeface="Open Sans"/>
              <a:ea typeface="Open Sans"/>
              <a:cs typeface="Open Sans"/>
              <a:sym typeface="Open Sans"/>
            </a:endParaRPr>
          </a:p>
          <a:p>
            <a:pPr marL="0" lvl="0" indent="0" algn="l" rtl="0">
              <a:spcBef>
                <a:spcPts val="0"/>
              </a:spcBef>
              <a:spcAft>
                <a:spcPts val="0"/>
              </a:spcAft>
              <a:buNone/>
            </a:pPr>
            <a:endParaRPr sz="2200">
              <a:latin typeface="Open Sans"/>
              <a:ea typeface="Open Sans"/>
              <a:cs typeface="Open Sans"/>
              <a:sym typeface="Open Sans"/>
            </a:endParaRPr>
          </a:p>
          <a:p>
            <a:pPr marL="0" lvl="0" indent="0" algn="l" rtl="0">
              <a:spcBef>
                <a:spcPts val="0"/>
              </a:spcBef>
              <a:spcAft>
                <a:spcPts val="0"/>
              </a:spcAft>
              <a:buNone/>
            </a:pPr>
            <a:endParaRPr sz="2200">
              <a:latin typeface="Open Sans"/>
              <a:ea typeface="Open Sans"/>
              <a:cs typeface="Open Sans"/>
              <a:sym typeface="Open Sans"/>
            </a:endParaRPr>
          </a:p>
          <a:p>
            <a:pPr marL="0" lvl="0" indent="0" algn="l" rtl="0">
              <a:spcBef>
                <a:spcPts val="0"/>
              </a:spcBef>
              <a:spcAft>
                <a:spcPts val="0"/>
              </a:spcAft>
              <a:buNone/>
            </a:pPr>
            <a:endParaRPr sz="2200">
              <a:latin typeface="Open Sans"/>
              <a:ea typeface="Open Sans"/>
              <a:cs typeface="Open Sans"/>
              <a:sym typeface="Open Sans"/>
            </a:endParaRPr>
          </a:p>
          <a:p>
            <a:pPr marL="0" lvl="0" indent="0" algn="l" rtl="0">
              <a:spcBef>
                <a:spcPts val="0"/>
              </a:spcBef>
              <a:spcAft>
                <a:spcPts val="0"/>
              </a:spcAft>
              <a:buNone/>
            </a:pPr>
            <a:endParaRPr sz="2200">
              <a:latin typeface="Open Sans"/>
              <a:ea typeface="Open Sans"/>
              <a:cs typeface="Open Sans"/>
              <a:sym typeface="Open Sans"/>
            </a:endParaRPr>
          </a:p>
          <a:p>
            <a:pPr marL="0" lvl="0" indent="0" algn="l" rtl="0">
              <a:spcBef>
                <a:spcPts val="0"/>
              </a:spcBef>
              <a:spcAft>
                <a:spcPts val="0"/>
              </a:spcAft>
              <a:buNone/>
            </a:pPr>
            <a:endParaRPr sz="22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22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2200">
              <a:latin typeface="Open Sans"/>
              <a:ea typeface="Open Sans"/>
              <a:cs typeface="Open Sans"/>
              <a:sym typeface="Open Sans"/>
            </a:endParaRPr>
          </a:p>
          <a:p>
            <a:pPr marL="0" lvl="0" indent="0" algn="l" rtl="0">
              <a:spcBef>
                <a:spcPts val="0"/>
              </a:spcBef>
              <a:spcAft>
                <a:spcPts val="0"/>
              </a:spcAft>
              <a:buNone/>
            </a:pPr>
            <a:endParaRPr sz="2200">
              <a:latin typeface="Open Sans"/>
              <a:ea typeface="Open Sans"/>
              <a:cs typeface="Open Sans"/>
              <a:sym typeface="Open Sans"/>
            </a:endParaRPr>
          </a:p>
        </p:txBody>
      </p:sp>
      <p:pic>
        <p:nvPicPr>
          <p:cNvPr id="124" name="Google Shape;124;p19"/>
          <p:cNvPicPr preferRelativeResize="0"/>
          <p:nvPr/>
        </p:nvPicPr>
        <p:blipFill>
          <a:blip r:embed="rId3">
            <a:alphaModFix/>
          </a:blip>
          <a:stretch>
            <a:fillRect/>
          </a:stretch>
        </p:blipFill>
        <p:spPr>
          <a:xfrm>
            <a:off x="994436" y="3388500"/>
            <a:ext cx="7227126" cy="1900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0"/>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33" name="Google Shape;133;p20"/>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134" name="Google Shape;134;p20"/>
          <p:cNvSpPr txBox="1"/>
          <p:nvPr/>
        </p:nvSpPr>
        <p:spPr>
          <a:xfrm>
            <a:off x="712025" y="170000"/>
            <a:ext cx="80760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500">
                <a:solidFill>
                  <a:srgbClr val="434343"/>
                </a:solidFill>
                <a:latin typeface="Economica"/>
                <a:ea typeface="Economica"/>
                <a:cs typeface="Economica"/>
                <a:sym typeface="Economica"/>
              </a:rPr>
              <a:t>Applications of RNN</a:t>
            </a:r>
            <a:endParaRPr sz="4500">
              <a:solidFill>
                <a:srgbClr val="434343"/>
              </a:solidFill>
              <a:latin typeface="Economica"/>
              <a:ea typeface="Economica"/>
              <a:cs typeface="Economica"/>
              <a:sym typeface="Economica"/>
            </a:endParaRPr>
          </a:p>
        </p:txBody>
      </p:sp>
      <p:sp>
        <p:nvSpPr>
          <p:cNvPr id="135" name="Google Shape;135;p20"/>
          <p:cNvSpPr txBox="1"/>
          <p:nvPr/>
        </p:nvSpPr>
        <p:spPr>
          <a:xfrm>
            <a:off x="463200" y="978675"/>
            <a:ext cx="8289600" cy="58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latin typeface="Open Sans"/>
                <a:ea typeface="Open Sans"/>
                <a:cs typeface="Open Sans"/>
                <a:sym typeface="Open Sans"/>
              </a:rPr>
              <a:t>Language Translation:</a:t>
            </a:r>
            <a:r>
              <a:rPr lang="en" sz="1700">
                <a:latin typeface="Open Sans"/>
                <a:ea typeface="Open Sans"/>
                <a:cs typeface="Open Sans"/>
                <a:sym typeface="Open Sans"/>
              </a:rPr>
              <a:t> Imagine, we want to translate text from one language (English) to other language (French). Each language has its own semantics and would have varying lengths for the same sentence. So here the inputs as well as outputs are of varying lengths.</a:t>
            </a:r>
            <a:endParaRPr sz="1700">
              <a:latin typeface="Open Sans"/>
              <a:ea typeface="Open Sans"/>
              <a:cs typeface="Open Sans"/>
              <a:sym typeface="Open Sans"/>
            </a:endParaRPr>
          </a:p>
          <a:p>
            <a:pPr marL="0" lvl="0" indent="0" algn="l" rtl="0">
              <a:spcBef>
                <a:spcPts val="0"/>
              </a:spcBef>
              <a:spcAft>
                <a:spcPts val="0"/>
              </a:spcAft>
              <a:buNone/>
            </a:pPr>
            <a:endParaRPr sz="1700">
              <a:latin typeface="Open Sans"/>
              <a:ea typeface="Open Sans"/>
              <a:cs typeface="Open Sans"/>
              <a:sym typeface="Open Sans"/>
            </a:endParaRPr>
          </a:p>
          <a:p>
            <a:pPr marL="0" lvl="0" indent="0" algn="l" rtl="0">
              <a:spcBef>
                <a:spcPts val="0"/>
              </a:spcBef>
              <a:spcAft>
                <a:spcPts val="0"/>
              </a:spcAft>
              <a:buNone/>
            </a:pPr>
            <a:endParaRPr sz="1700">
              <a:latin typeface="Open Sans"/>
              <a:ea typeface="Open Sans"/>
              <a:cs typeface="Open Sans"/>
              <a:sym typeface="Open Sans"/>
            </a:endParaRPr>
          </a:p>
        </p:txBody>
      </p:sp>
      <p:pic>
        <p:nvPicPr>
          <p:cNvPr id="136" name="Google Shape;136;p20"/>
          <p:cNvPicPr preferRelativeResize="0"/>
          <p:nvPr/>
        </p:nvPicPr>
        <p:blipFill>
          <a:blip r:embed="rId3">
            <a:alphaModFix/>
          </a:blip>
          <a:stretch>
            <a:fillRect/>
          </a:stretch>
        </p:blipFill>
        <p:spPr>
          <a:xfrm>
            <a:off x="2166225" y="2216725"/>
            <a:ext cx="5286475" cy="4544300"/>
          </a:xfrm>
          <a:prstGeom prst="rect">
            <a:avLst/>
          </a:prstGeom>
          <a:noFill/>
          <a:ln>
            <a:noFill/>
          </a:ln>
        </p:spPr>
      </p:pic>
      <p:sp>
        <p:nvSpPr>
          <p:cNvPr id="138" name="Google Shape;138;p20"/>
          <p:cNvSpPr/>
          <p:nvPr/>
        </p:nvSpPr>
        <p:spPr>
          <a:xfrm>
            <a:off x="0" y="5976100"/>
            <a:ext cx="9144000" cy="919800"/>
          </a:xfrm>
          <a:prstGeom prst="rect">
            <a:avLst/>
          </a:prstGeom>
          <a:solidFill>
            <a:srgbClr val="EEEEEE"/>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1"/>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45" name="Google Shape;145;p21"/>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146" name="Google Shape;146;p21"/>
          <p:cNvSpPr txBox="1"/>
          <p:nvPr/>
        </p:nvSpPr>
        <p:spPr>
          <a:xfrm>
            <a:off x="712025" y="170000"/>
            <a:ext cx="80760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500">
                <a:solidFill>
                  <a:srgbClr val="434343"/>
                </a:solidFill>
                <a:latin typeface="Economica"/>
                <a:ea typeface="Economica"/>
                <a:cs typeface="Economica"/>
                <a:sym typeface="Economica"/>
              </a:rPr>
              <a:t>Applications of RNN</a:t>
            </a:r>
            <a:endParaRPr sz="4500">
              <a:solidFill>
                <a:srgbClr val="434343"/>
              </a:solidFill>
              <a:latin typeface="Economica"/>
              <a:ea typeface="Economica"/>
              <a:cs typeface="Economica"/>
              <a:sym typeface="Economica"/>
            </a:endParaRPr>
          </a:p>
        </p:txBody>
      </p:sp>
      <p:sp>
        <p:nvSpPr>
          <p:cNvPr id="147" name="Google Shape;147;p21"/>
          <p:cNvSpPr txBox="1"/>
          <p:nvPr/>
        </p:nvSpPr>
        <p:spPr>
          <a:xfrm>
            <a:off x="463200" y="978675"/>
            <a:ext cx="8289600" cy="58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latin typeface="Open Sans"/>
                <a:ea typeface="Open Sans"/>
                <a:cs typeface="Open Sans"/>
                <a:sym typeface="Open Sans"/>
              </a:rPr>
              <a:t>Image Captioning </a:t>
            </a:r>
            <a:r>
              <a:rPr lang="en" sz="1700">
                <a:latin typeface="Open Sans"/>
                <a:ea typeface="Open Sans"/>
                <a:cs typeface="Open Sans"/>
                <a:sym typeface="Open Sans"/>
              </a:rPr>
              <a:t>– Here, let’s say we have an image for which we need a textual description. So we have a single input – the image, and a series or sequence of words as output. Here the image might be of a fixed size, but the output is a description of varying lengths</a:t>
            </a:r>
            <a:endParaRPr sz="1700">
              <a:latin typeface="Open Sans"/>
              <a:ea typeface="Open Sans"/>
              <a:cs typeface="Open Sans"/>
              <a:sym typeface="Open Sans"/>
            </a:endParaRPr>
          </a:p>
        </p:txBody>
      </p:sp>
      <p:pic>
        <p:nvPicPr>
          <p:cNvPr id="148" name="Google Shape;148;p21"/>
          <p:cNvPicPr preferRelativeResize="0"/>
          <p:nvPr/>
        </p:nvPicPr>
        <p:blipFill>
          <a:blip r:embed="rId3">
            <a:alphaModFix/>
          </a:blip>
          <a:stretch>
            <a:fillRect/>
          </a:stretch>
        </p:blipFill>
        <p:spPr>
          <a:xfrm>
            <a:off x="2094463" y="2369298"/>
            <a:ext cx="4955075" cy="4143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2"/>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54" name="Google Shape;154;p22"/>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155" name="Google Shape;155;p22"/>
          <p:cNvSpPr txBox="1"/>
          <p:nvPr/>
        </p:nvSpPr>
        <p:spPr>
          <a:xfrm>
            <a:off x="125" y="170000"/>
            <a:ext cx="91440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500">
                <a:solidFill>
                  <a:srgbClr val="434343"/>
                </a:solidFill>
                <a:latin typeface="Economica"/>
                <a:ea typeface="Economica"/>
                <a:cs typeface="Economica"/>
                <a:sym typeface="Economica"/>
              </a:rPr>
              <a:t>Applications of RNN - SketchRNN</a:t>
            </a:r>
            <a:endParaRPr sz="4500">
              <a:solidFill>
                <a:srgbClr val="434343"/>
              </a:solidFill>
              <a:latin typeface="Economica"/>
              <a:ea typeface="Economica"/>
              <a:cs typeface="Economica"/>
              <a:sym typeface="Economica"/>
            </a:endParaRPr>
          </a:p>
        </p:txBody>
      </p:sp>
      <p:sp>
        <p:nvSpPr>
          <p:cNvPr id="156" name="Google Shape;156;p22"/>
          <p:cNvSpPr txBox="1"/>
          <p:nvPr/>
        </p:nvSpPr>
        <p:spPr>
          <a:xfrm>
            <a:off x="463200" y="978675"/>
            <a:ext cx="8289600" cy="58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u="sng">
                <a:solidFill>
                  <a:schemeClr val="hlink"/>
                </a:solidFill>
                <a:latin typeface="Open Sans"/>
                <a:ea typeface="Open Sans"/>
                <a:cs typeface="Open Sans"/>
                <a:sym typeface="Open Sans"/>
                <a:hlinkClick r:id="rId3"/>
              </a:rPr>
              <a:t>https://magenta.tensorflow.org/assets/sketch_rnn_demo/index.html</a:t>
            </a: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None/>
            </a:pPr>
            <a:r>
              <a:rPr lang="en" sz="2000">
                <a:latin typeface="Open Sans"/>
                <a:ea typeface="Open Sans"/>
                <a:cs typeface="Open Sans"/>
                <a:sym typeface="Open Sans"/>
              </a:rPr>
              <a:t>This application learns to complete drawings. It’s pretty fun to play around with. Try it out!</a:t>
            </a: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None/>
            </a:pPr>
            <a:r>
              <a:rPr lang="en" sz="2000">
                <a:highlight>
                  <a:srgbClr val="93C47D"/>
                </a:highlight>
                <a:latin typeface="Open Sans"/>
                <a:ea typeface="Open Sans"/>
                <a:cs typeface="Open Sans"/>
                <a:sym typeface="Open Sans"/>
              </a:rPr>
              <a:t>You don’t need to do much here, just put a dot or add a line and the application would do the rest!</a:t>
            </a:r>
            <a:br>
              <a:rPr lang="en" sz="2000">
                <a:latin typeface="Open Sans"/>
                <a:ea typeface="Open Sans"/>
                <a:cs typeface="Open Sans"/>
                <a:sym typeface="Open Sans"/>
              </a:rPr>
            </a:br>
            <a:br>
              <a:rPr lang="en" sz="2000">
                <a:latin typeface="Open Sans"/>
                <a:ea typeface="Open Sans"/>
                <a:cs typeface="Open Sans"/>
                <a:sym typeface="Open Sans"/>
              </a:rPr>
            </a:br>
            <a:endParaRPr sz="2000">
              <a:latin typeface="Open Sans"/>
              <a:ea typeface="Open Sans"/>
              <a:cs typeface="Open Sans"/>
              <a:sym typeface="Open Sans"/>
            </a:endParaRPr>
          </a:p>
        </p:txBody>
      </p:sp>
      <p:pic>
        <p:nvPicPr>
          <p:cNvPr id="157" name="Google Shape;157;p22"/>
          <p:cNvPicPr preferRelativeResize="0"/>
          <p:nvPr/>
        </p:nvPicPr>
        <p:blipFill rotWithShape="1">
          <a:blip r:embed="rId4">
            <a:alphaModFix/>
          </a:blip>
          <a:srcRect t="3157"/>
          <a:stretch/>
        </p:blipFill>
        <p:spPr>
          <a:xfrm>
            <a:off x="1177726" y="3376400"/>
            <a:ext cx="6860524" cy="2732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3"/>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66" name="Google Shape;166;p23"/>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167" name="Google Shape;167;p23"/>
          <p:cNvSpPr txBox="1"/>
          <p:nvPr/>
        </p:nvSpPr>
        <p:spPr>
          <a:xfrm>
            <a:off x="712025" y="170000"/>
            <a:ext cx="80760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500">
                <a:solidFill>
                  <a:srgbClr val="434343"/>
                </a:solidFill>
                <a:latin typeface="Economica"/>
                <a:ea typeface="Economica"/>
                <a:cs typeface="Economica"/>
                <a:sym typeface="Economica"/>
              </a:rPr>
              <a:t>Issues with Standard RNNs</a:t>
            </a:r>
            <a:endParaRPr sz="4500">
              <a:solidFill>
                <a:srgbClr val="434343"/>
              </a:solidFill>
              <a:latin typeface="Economica"/>
              <a:ea typeface="Economica"/>
              <a:cs typeface="Economica"/>
              <a:sym typeface="Economica"/>
            </a:endParaRPr>
          </a:p>
        </p:txBody>
      </p:sp>
      <p:sp>
        <p:nvSpPr>
          <p:cNvPr id="168" name="Google Shape;168;p23"/>
          <p:cNvSpPr txBox="1"/>
          <p:nvPr/>
        </p:nvSpPr>
        <p:spPr>
          <a:xfrm>
            <a:off x="463200" y="2087225"/>
            <a:ext cx="8289600" cy="47706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SzPts val="2000"/>
              <a:buFont typeface="Open Sans"/>
              <a:buChar char="●"/>
            </a:pPr>
            <a:r>
              <a:rPr lang="en" sz="2000" dirty="0">
                <a:latin typeface="Open Sans"/>
                <a:ea typeface="Open Sans"/>
                <a:cs typeface="Open Sans"/>
                <a:sym typeface="Open Sans"/>
              </a:rPr>
              <a:t>Gradient vanishing problems</a:t>
            </a:r>
            <a:endParaRPr sz="2000" dirty="0">
              <a:latin typeface="Open Sans"/>
              <a:ea typeface="Open Sans"/>
              <a:cs typeface="Open Sans"/>
              <a:sym typeface="Open Sans"/>
            </a:endParaRPr>
          </a:p>
          <a:p>
            <a:pPr marL="457200" lvl="0" indent="0" algn="l" rtl="0">
              <a:spcBef>
                <a:spcPts val="0"/>
              </a:spcBef>
              <a:spcAft>
                <a:spcPts val="0"/>
              </a:spcAft>
              <a:buNone/>
            </a:pPr>
            <a:endParaRPr sz="2000" dirty="0">
              <a:latin typeface="Open Sans"/>
              <a:ea typeface="Open Sans"/>
              <a:cs typeface="Open Sans"/>
              <a:sym typeface="Open Sans"/>
            </a:endParaRPr>
          </a:p>
          <a:p>
            <a:pPr marL="457200" lvl="0" indent="-355600" algn="l" rtl="0">
              <a:spcBef>
                <a:spcPts val="0"/>
              </a:spcBef>
              <a:spcAft>
                <a:spcPts val="0"/>
              </a:spcAft>
              <a:buSzPts val="2000"/>
              <a:buFont typeface="Open Sans"/>
              <a:buChar char="●"/>
            </a:pPr>
            <a:r>
              <a:rPr lang="en" sz="2000" dirty="0">
                <a:latin typeface="Open Sans"/>
                <a:ea typeface="Open Sans"/>
                <a:cs typeface="Open Sans"/>
                <a:sym typeface="Open Sans"/>
              </a:rPr>
              <a:t>Exploding gradient problems</a:t>
            </a:r>
            <a:endParaRPr sz="2000" dirty="0">
              <a:latin typeface="Open Sans"/>
              <a:ea typeface="Open Sans"/>
              <a:cs typeface="Open Sans"/>
              <a:sym typeface="Open Sans"/>
            </a:endParaRPr>
          </a:p>
          <a:p>
            <a:pPr marL="457200" lvl="0" indent="0" algn="l" rtl="0">
              <a:spcBef>
                <a:spcPts val="0"/>
              </a:spcBef>
              <a:spcAft>
                <a:spcPts val="0"/>
              </a:spcAft>
              <a:buNone/>
            </a:pPr>
            <a:endParaRPr sz="2000" dirty="0">
              <a:latin typeface="Open Sans"/>
              <a:ea typeface="Open Sans"/>
              <a:cs typeface="Open Sans"/>
              <a:sym typeface="Open Sans"/>
            </a:endParaRPr>
          </a:p>
          <a:p>
            <a:pPr marL="457200" lvl="0" indent="-355600" algn="l" rtl="0">
              <a:spcBef>
                <a:spcPts val="0"/>
              </a:spcBef>
              <a:spcAft>
                <a:spcPts val="0"/>
              </a:spcAft>
              <a:buSzPts val="2000"/>
              <a:buFont typeface="Open Sans"/>
              <a:buChar char="●"/>
            </a:pPr>
            <a:r>
              <a:rPr lang="en" sz="2000" dirty="0">
                <a:latin typeface="Open Sans"/>
                <a:ea typeface="Open Sans"/>
                <a:cs typeface="Open Sans"/>
                <a:sym typeface="Open Sans"/>
              </a:rPr>
              <a:t>Training an RNN is a comparatively difficult task.</a:t>
            </a:r>
            <a:endParaRPr sz="2000" dirty="0">
              <a:latin typeface="Open Sans"/>
              <a:ea typeface="Open Sans"/>
              <a:cs typeface="Open Sans"/>
              <a:sym typeface="Open Sans"/>
            </a:endParaRPr>
          </a:p>
          <a:p>
            <a:pPr marL="457200" lvl="0" indent="0" algn="l" rtl="0">
              <a:spcBef>
                <a:spcPts val="0"/>
              </a:spcBef>
              <a:spcAft>
                <a:spcPts val="0"/>
              </a:spcAft>
              <a:buNone/>
            </a:pPr>
            <a:endParaRPr sz="2000" dirty="0">
              <a:latin typeface="Open Sans"/>
              <a:ea typeface="Open Sans"/>
              <a:cs typeface="Open Sans"/>
              <a:sym typeface="Open Sans"/>
            </a:endParaRPr>
          </a:p>
          <a:p>
            <a:pPr marL="457200" lvl="0" indent="-355600" algn="l" rtl="0">
              <a:spcBef>
                <a:spcPts val="0"/>
              </a:spcBef>
              <a:spcAft>
                <a:spcPts val="0"/>
              </a:spcAft>
              <a:buSzPts val="2000"/>
              <a:buFont typeface="Open Sans"/>
              <a:buChar char="●"/>
            </a:pPr>
            <a:r>
              <a:rPr lang="en" sz="2000" dirty="0">
                <a:latin typeface="Open Sans"/>
                <a:ea typeface="Open Sans"/>
                <a:cs typeface="Open Sans"/>
                <a:sym typeface="Open Sans"/>
              </a:rPr>
              <a:t>It cannot process very long sequences if using tanh or relu as an activation function.</a:t>
            </a:r>
            <a:endParaRPr sz="2000" dirty="0">
              <a:latin typeface="Open Sans"/>
              <a:ea typeface="Open Sans"/>
              <a:cs typeface="Open Sans"/>
              <a:sym typeface="Open Sans"/>
            </a:endParaRPr>
          </a:p>
          <a:p>
            <a:pPr marL="0" lvl="0" indent="0" algn="l" rtl="0">
              <a:spcBef>
                <a:spcPts val="0"/>
              </a:spcBef>
              <a:spcAft>
                <a:spcPts val="0"/>
              </a:spcAft>
              <a:buNone/>
            </a:pPr>
            <a:endParaRPr sz="2000" dirty="0">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4"/>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77" name="Google Shape;177;p24"/>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178" name="Google Shape;178;p24"/>
          <p:cNvSpPr txBox="1"/>
          <p:nvPr/>
        </p:nvSpPr>
        <p:spPr>
          <a:xfrm>
            <a:off x="125" y="170000"/>
            <a:ext cx="91440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700">
                <a:solidFill>
                  <a:srgbClr val="434343"/>
                </a:solidFill>
                <a:latin typeface="Economica"/>
                <a:ea typeface="Economica"/>
                <a:cs typeface="Economica"/>
                <a:sym typeface="Economica"/>
              </a:rPr>
              <a:t>Long Short-Term Memory (LSTM)</a:t>
            </a:r>
            <a:endParaRPr sz="4700">
              <a:solidFill>
                <a:srgbClr val="434343"/>
              </a:solidFill>
              <a:latin typeface="Economica"/>
              <a:ea typeface="Economica"/>
              <a:cs typeface="Economica"/>
              <a:sym typeface="Economica"/>
            </a:endParaRPr>
          </a:p>
        </p:txBody>
      </p:sp>
      <p:sp>
        <p:nvSpPr>
          <p:cNvPr id="179" name="Google Shape;179;p24"/>
          <p:cNvSpPr txBox="1"/>
          <p:nvPr/>
        </p:nvSpPr>
        <p:spPr>
          <a:xfrm>
            <a:off x="463200" y="1220950"/>
            <a:ext cx="8524200" cy="5636700"/>
          </a:xfrm>
          <a:prstGeom prst="rect">
            <a:avLst/>
          </a:prstGeom>
          <a:noFill/>
          <a:ln>
            <a:noFill/>
          </a:ln>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2000" dirty="0">
                <a:latin typeface="Open Sans"/>
                <a:ea typeface="Open Sans"/>
                <a:cs typeface="Open Sans"/>
                <a:sym typeface="Open Sans"/>
              </a:rPr>
              <a:t>Long Short-Term Memory (LSTM) networks are a modified version of recurrent neural networks(RNNs), which makes it easier to remember past data in memory. </a:t>
            </a:r>
          </a:p>
          <a:p>
            <a:pPr marL="457200" lvl="0" indent="-349250" algn="l" rtl="0">
              <a:spcBef>
                <a:spcPts val="0"/>
              </a:spcBef>
              <a:spcAft>
                <a:spcPts val="0"/>
              </a:spcAft>
              <a:buSzPts val="1900"/>
              <a:buFont typeface="Open Sans"/>
              <a:buChar char="●"/>
            </a:pPr>
            <a:r>
              <a:rPr lang="en-US" sz="2000" b="0" i="0" dirty="0">
                <a:solidFill>
                  <a:srgbClr val="273239"/>
                </a:solidFill>
                <a:effectLst/>
                <a:highlight>
                  <a:srgbClr val="FFFFFF"/>
                </a:highlight>
                <a:latin typeface="Nunito" pitchFamily="2" charset="0"/>
              </a:rPr>
              <a:t>A traditional RNN has a single hidden state that is passed through time, which can make it difficult for the network to learn long-term dependencies. LSTMs address this problem by introducing a memory cell, which is a container that can hold information for an extended period. </a:t>
            </a:r>
          </a:p>
          <a:p>
            <a:pPr marL="457200" lvl="0" indent="-349250" algn="l" rtl="0">
              <a:spcBef>
                <a:spcPts val="0"/>
              </a:spcBef>
              <a:spcAft>
                <a:spcPts val="0"/>
              </a:spcAft>
              <a:buSzPts val="1900"/>
              <a:buFont typeface="Open Sans"/>
              <a:buChar char="●"/>
            </a:pPr>
            <a:r>
              <a:rPr lang="en" sz="2000" dirty="0">
                <a:latin typeface="Open Sans"/>
                <a:ea typeface="Open Sans"/>
                <a:cs typeface="Open Sans"/>
                <a:sym typeface="Open Sans"/>
              </a:rPr>
              <a:t>The vanishing gradient problem of RNN is resolved here. </a:t>
            </a:r>
            <a:endParaRPr sz="2000" dirty="0">
              <a:latin typeface="Open Sans"/>
              <a:ea typeface="Open Sans"/>
              <a:cs typeface="Open Sans"/>
              <a:sym typeface="Open Sans"/>
            </a:endParaRPr>
          </a:p>
          <a:p>
            <a:pPr marL="0" lvl="0" indent="0" algn="l" rtl="0">
              <a:spcBef>
                <a:spcPts val="0"/>
              </a:spcBef>
              <a:spcAft>
                <a:spcPts val="0"/>
              </a:spcAft>
              <a:buNone/>
            </a:pPr>
            <a:endParaRPr sz="2000" dirty="0">
              <a:latin typeface="Open Sans"/>
              <a:ea typeface="Open Sans"/>
              <a:cs typeface="Open Sans"/>
              <a:sym typeface="Open Sans"/>
            </a:endParaRPr>
          </a:p>
          <a:p>
            <a:pPr marL="457200" lvl="0" indent="0" algn="l" rtl="0">
              <a:spcBef>
                <a:spcPts val="0"/>
              </a:spcBef>
              <a:spcAft>
                <a:spcPts val="0"/>
              </a:spcAft>
              <a:buNone/>
            </a:pPr>
            <a:endParaRPr sz="2000" dirty="0">
              <a:latin typeface="Open Sans"/>
              <a:ea typeface="Open Sans"/>
              <a:cs typeface="Open Sans"/>
              <a:sym typeface="Open Sans"/>
            </a:endParaRPr>
          </a:p>
          <a:p>
            <a:pPr marL="107950" lvl="0" algn="l" rtl="0">
              <a:spcBef>
                <a:spcPts val="0"/>
              </a:spcBef>
              <a:spcAft>
                <a:spcPts val="0"/>
              </a:spcAft>
              <a:buSzPts val="1900"/>
            </a:pPr>
            <a:endParaRPr sz="1900" dirty="0">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4"/>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77" name="Google Shape;177;p24"/>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178" name="Google Shape;178;p24"/>
          <p:cNvSpPr txBox="1"/>
          <p:nvPr/>
        </p:nvSpPr>
        <p:spPr>
          <a:xfrm>
            <a:off x="125" y="170000"/>
            <a:ext cx="91440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700">
                <a:solidFill>
                  <a:srgbClr val="434343"/>
                </a:solidFill>
                <a:latin typeface="Economica"/>
                <a:ea typeface="Economica"/>
                <a:cs typeface="Economica"/>
                <a:sym typeface="Economica"/>
              </a:rPr>
              <a:t>Long Short-Term Memory (LSTM)</a:t>
            </a:r>
            <a:endParaRPr sz="4700">
              <a:solidFill>
                <a:srgbClr val="434343"/>
              </a:solidFill>
              <a:latin typeface="Economica"/>
              <a:ea typeface="Economica"/>
              <a:cs typeface="Economica"/>
              <a:sym typeface="Economica"/>
            </a:endParaRPr>
          </a:p>
        </p:txBody>
      </p:sp>
      <p:sp>
        <p:nvSpPr>
          <p:cNvPr id="179" name="Google Shape;179;p24"/>
          <p:cNvSpPr txBox="1"/>
          <p:nvPr/>
        </p:nvSpPr>
        <p:spPr>
          <a:xfrm>
            <a:off x="463200" y="1220950"/>
            <a:ext cx="8524200" cy="5636700"/>
          </a:xfrm>
          <a:prstGeom prst="rect">
            <a:avLst/>
          </a:prstGeom>
          <a:noFill/>
          <a:ln>
            <a:noFill/>
          </a:ln>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US" sz="2000" b="0" i="0" dirty="0">
                <a:solidFill>
                  <a:srgbClr val="273239"/>
                </a:solidFill>
                <a:effectLst/>
                <a:highlight>
                  <a:srgbClr val="FFFFFF"/>
                </a:highlight>
                <a:latin typeface="Nunito" pitchFamily="2" charset="0"/>
              </a:rPr>
              <a:t>The memory cell is controlled by three gates: the input gate, the forget gate, and the output gate. These gates decide what information to add to, remove from, and output from the memory cell. The input gate controls what information is added to the memory cell. The forget gate controls what information is removed from the memory cell. And the output gate controls what information is output from the memory cell. This allows LSTM networks to selectively retain or discard information as it flows through the network, which allows them to learn long-term dependencies.</a:t>
            </a:r>
            <a:endParaRPr sz="2000" dirty="0">
              <a:latin typeface="Open Sans"/>
              <a:ea typeface="Open Sans"/>
              <a:cs typeface="Open Sans"/>
              <a:sym typeface="Open Sans"/>
            </a:endParaRPr>
          </a:p>
          <a:p>
            <a:pPr marL="457200" lvl="0" indent="0" algn="l" rtl="0">
              <a:spcBef>
                <a:spcPts val="0"/>
              </a:spcBef>
              <a:spcAft>
                <a:spcPts val="0"/>
              </a:spcAft>
              <a:buNone/>
            </a:pPr>
            <a:endParaRPr sz="2000" dirty="0">
              <a:latin typeface="Open Sans"/>
              <a:ea typeface="Open Sans"/>
              <a:cs typeface="Open Sans"/>
              <a:sym typeface="Open Sans"/>
            </a:endParaRPr>
          </a:p>
          <a:p>
            <a:pPr marL="107950" lvl="0" algn="l" rtl="0">
              <a:spcBef>
                <a:spcPts val="0"/>
              </a:spcBef>
              <a:spcAft>
                <a:spcPts val="0"/>
              </a:spcAft>
              <a:buSzPts val="1900"/>
            </a:pPr>
            <a:endParaRPr sz="1900" dirty="0">
              <a:latin typeface="Open Sans"/>
              <a:ea typeface="Open Sans"/>
              <a:cs typeface="Open Sans"/>
              <a:sym typeface="Open Sans"/>
            </a:endParaRPr>
          </a:p>
        </p:txBody>
      </p:sp>
    </p:spTree>
    <p:extLst>
      <p:ext uri="{BB962C8B-B14F-4D97-AF65-F5344CB8AC3E}">
        <p14:creationId xmlns:p14="http://schemas.microsoft.com/office/powerpoint/2010/main" val="3015281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4"/>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77" name="Google Shape;177;p24"/>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178" name="Google Shape;178;p24"/>
          <p:cNvSpPr txBox="1"/>
          <p:nvPr/>
        </p:nvSpPr>
        <p:spPr>
          <a:xfrm>
            <a:off x="125" y="170000"/>
            <a:ext cx="91440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700" dirty="0">
                <a:solidFill>
                  <a:srgbClr val="434343"/>
                </a:solidFill>
                <a:latin typeface="Economica"/>
                <a:ea typeface="Economica"/>
                <a:cs typeface="Economica"/>
                <a:sym typeface="Economica"/>
              </a:rPr>
              <a:t>Architecture of LSTM</a:t>
            </a:r>
            <a:endParaRPr sz="4700" dirty="0">
              <a:solidFill>
                <a:srgbClr val="434343"/>
              </a:solidFill>
              <a:latin typeface="Economica"/>
              <a:ea typeface="Economica"/>
              <a:cs typeface="Economica"/>
              <a:sym typeface="Economica"/>
            </a:endParaRPr>
          </a:p>
        </p:txBody>
      </p:sp>
      <p:sp>
        <p:nvSpPr>
          <p:cNvPr id="179" name="Google Shape;179;p24"/>
          <p:cNvSpPr txBox="1"/>
          <p:nvPr/>
        </p:nvSpPr>
        <p:spPr>
          <a:xfrm>
            <a:off x="463200" y="1220950"/>
            <a:ext cx="8524200" cy="56367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sz="2000" dirty="0">
              <a:latin typeface="Open Sans"/>
              <a:ea typeface="Open Sans"/>
              <a:cs typeface="Open Sans"/>
              <a:sym typeface="Open Sans"/>
            </a:endParaRPr>
          </a:p>
          <a:p>
            <a:pPr marL="107950" lvl="0" algn="l" rtl="0">
              <a:spcBef>
                <a:spcPts val="0"/>
              </a:spcBef>
              <a:spcAft>
                <a:spcPts val="0"/>
              </a:spcAft>
              <a:buSzPts val="1900"/>
            </a:pPr>
            <a:endParaRPr sz="1900" dirty="0">
              <a:latin typeface="Open Sans"/>
              <a:ea typeface="Open Sans"/>
              <a:cs typeface="Open Sans"/>
              <a:sym typeface="Open Sans"/>
            </a:endParaRPr>
          </a:p>
        </p:txBody>
      </p:sp>
      <p:pic>
        <p:nvPicPr>
          <p:cNvPr id="3" name="Picture 2" descr="A diagram of a computer process&#10;&#10;Description automatically generated">
            <a:extLst>
              <a:ext uri="{FF2B5EF4-FFF2-40B4-BE49-F238E27FC236}">
                <a16:creationId xmlns:a16="http://schemas.microsoft.com/office/drawing/2014/main" id="{50938E1A-69BB-DF83-5AF6-EC3CD7C2DDCE}"/>
              </a:ext>
            </a:extLst>
          </p:cNvPr>
          <p:cNvPicPr>
            <a:picLocks noChangeAspect="1"/>
          </p:cNvPicPr>
          <p:nvPr/>
        </p:nvPicPr>
        <p:blipFill>
          <a:blip r:embed="rId3"/>
          <a:stretch>
            <a:fillRect/>
          </a:stretch>
        </p:blipFill>
        <p:spPr>
          <a:xfrm>
            <a:off x="0" y="14228"/>
            <a:ext cx="9144000" cy="6829544"/>
          </a:xfrm>
          <a:prstGeom prst="rect">
            <a:avLst/>
          </a:prstGeom>
        </p:spPr>
      </p:pic>
    </p:spTree>
    <p:extLst>
      <p:ext uri="{BB962C8B-B14F-4D97-AF65-F5344CB8AC3E}">
        <p14:creationId xmlns:p14="http://schemas.microsoft.com/office/powerpoint/2010/main" val="35089142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4"/>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77" name="Google Shape;177;p24"/>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178" name="Google Shape;178;p24"/>
          <p:cNvSpPr txBox="1"/>
          <p:nvPr/>
        </p:nvSpPr>
        <p:spPr>
          <a:xfrm>
            <a:off x="125" y="170000"/>
            <a:ext cx="91440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700">
                <a:solidFill>
                  <a:srgbClr val="434343"/>
                </a:solidFill>
                <a:latin typeface="Economica"/>
                <a:ea typeface="Economica"/>
                <a:cs typeface="Economica"/>
                <a:sym typeface="Economica"/>
              </a:rPr>
              <a:t>Long Short-Term Memory (LSTM)</a:t>
            </a:r>
            <a:endParaRPr sz="4700">
              <a:solidFill>
                <a:srgbClr val="434343"/>
              </a:solidFill>
              <a:latin typeface="Economica"/>
              <a:ea typeface="Economica"/>
              <a:cs typeface="Economica"/>
              <a:sym typeface="Economica"/>
            </a:endParaRPr>
          </a:p>
        </p:txBody>
      </p:sp>
      <p:sp>
        <p:nvSpPr>
          <p:cNvPr id="179" name="Google Shape;179;p24"/>
          <p:cNvSpPr txBox="1"/>
          <p:nvPr/>
        </p:nvSpPr>
        <p:spPr>
          <a:xfrm>
            <a:off x="463200" y="1220950"/>
            <a:ext cx="8524200" cy="5636700"/>
          </a:xfrm>
          <a:prstGeom prst="rect">
            <a:avLst/>
          </a:prstGeom>
          <a:noFill/>
          <a:ln>
            <a:noFill/>
          </a:ln>
        </p:spPr>
        <p:txBody>
          <a:bodyPr spcFirstLastPara="1" wrap="square" lIns="91425" tIns="91425" rIns="91425" bIns="91425" anchor="t" anchorCtr="0">
            <a:noAutofit/>
          </a:bodyPr>
          <a:lstStyle/>
          <a:p>
            <a:pPr algn="l" fontAlgn="auto">
              <a:buFont typeface="Arial" panose="020B0604020202020204" pitchFamily="34" charset="0"/>
              <a:buChar char="•"/>
            </a:pPr>
            <a:r>
              <a:rPr lang="en-US" sz="2400" b="1" i="0" dirty="0">
                <a:effectLst/>
                <a:highlight>
                  <a:srgbClr val="FFFFFF"/>
                </a:highlight>
                <a:latin typeface="-apple-system"/>
              </a:rPr>
              <a:t>Step 1:</a:t>
            </a:r>
            <a:r>
              <a:rPr lang="en-US" sz="2400" b="0" i="0" dirty="0">
                <a:effectLst/>
                <a:highlight>
                  <a:srgbClr val="FFFFFF"/>
                </a:highlight>
                <a:latin typeface="-apple-system"/>
              </a:rPr>
              <a:t> The LSTM receives the input vector (</a:t>
            </a:r>
            <a:r>
              <a:rPr lang="en-US" sz="2400" b="0" i="0" dirty="0" err="1">
                <a:effectLst/>
                <a:highlight>
                  <a:srgbClr val="FFFFFF"/>
                </a:highlight>
                <a:latin typeface="-apple-system"/>
              </a:rPr>
              <a:t>xt</a:t>
            </a:r>
            <a:r>
              <a:rPr lang="en-US" sz="2400" b="0" i="0" dirty="0">
                <a:effectLst/>
                <a:highlight>
                  <a:srgbClr val="FFFFFF"/>
                </a:highlight>
                <a:latin typeface="-apple-system"/>
              </a:rPr>
              <a:t>) and the previous state (ht-1, ct-1).</a:t>
            </a:r>
          </a:p>
          <a:p>
            <a:pPr algn="l" fontAlgn="auto">
              <a:buFont typeface="Arial" panose="020B0604020202020204" pitchFamily="34" charset="0"/>
              <a:buChar char="•"/>
            </a:pPr>
            <a:r>
              <a:rPr lang="en-US" sz="2400" b="1" i="0" dirty="0">
                <a:effectLst/>
                <a:highlight>
                  <a:srgbClr val="FFFFFF"/>
                </a:highlight>
                <a:latin typeface="-apple-system"/>
              </a:rPr>
              <a:t>Step 2:</a:t>
            </a:r>
            <a:r>
              <a:rPr lang="en-US" sz="2400" b="0" i="0" dirty="0">
                <a:effectLst/>
                <a:highlight>
                  <a:srgbClr val="FFFFFF"/>
                </a:highlight>
                <a:latin typeface="-apple-system"/>
              </a:rPr>
              <a:t> The forget gate (ft) decides what information to discard from the cell state. It uses the input vector and the previous hidden state to generate a number between 0 and 1 for each number in the cell state ct-1. A 1 represents "completely keep this" while a 0 represents "completely get rid of this".</a:t>
            </a:r>
          </a:p>
          <a:p>
            <a:pPr>
              <a:buFont typeface="Arial" panose="020B0604020202020204" pitchFamily="34" charset="0"/>
              <a:buChar char="•"/>
            </a:pPr>
            <a:r>
              <a:rPr lang="en-US" sz="2400" b="1" i="0" dirty="0">
                <a:effectLst/>
                <a:highlight>
                  <a:srgbClr val="FFFFFF"/>
                </a:highlight>
                <a:latin typeface="-apple-system"/>
              </a:rPr>
              <a:t>Step 3:</a:t>
            </a:r>
            <a:r>
              <a:rPr lang="en-US" sz="2400" b="0" i="0" dirty="0">
                <a:effectLst/>
                <a:highlight>
                  <a:srgbClr val="FFFFFF"/>
                </a:highlight>
                <a:latin typeface="-apple-system"/>
              </a:rPr>
              <a:t> The input gate (it) decides what new information to store in the cell state. It has two parts. A sigmoid layer called the "input gate layer" decides which values we'll update, and a tanh layer creates a vector of new candidate values (Ct~) that could be added to the state.</a:t>
            </a:r>
          </a:p>
          <a:p>
            <a:pPr algn="l" fontAlgn="auto">
              <a:buFont typeface="Arial" panose="020B0604020202020204" pitchFamily="34" charset="0"/>
              <a:buChar char="•"/>
            </a:pPr>
            <a:endParaRPr lang="en-US" sz="2000" b="0" i="0" dirty="0">
              <a:effectLst/>
              <a:highlight>
                <a:srgbClr val="FFFFFF"/>
              </a:highlight>
              <a:latin typeface="-apple-system"/>
            </a:endParaRPr>
          </a:p>
          <a:p>
            <a:pPr marL="457200" lvl="0" indent="0" algn="l" rtl="0">
              <a:spcBef>
                <a:spcPts val="0"/>
              </a:spcBef>
              <a:spcAft>
                <a:spcPts val="0"/>
              </a:spcAft>
              <a:buNone/>
            </a:pPr>
            <a:endParaRPr sz="2000" dirty="0">
              <a:latin typeface="Open Sans"/>
              <a:ea typeface="Open Sans"/>
              <a:cs typeface="Open Sans"/>
              <a:sym typeface="Open Sans"/>
            </a:endParaRPr>
          </a:p>
          <a:p>
            <a:pPr marL="107950" lvl="0" algn="l" rtl="0">
              <a:spcBef>
                <a:spcPts val="0"/>
              </a:spcBef>
              <a:spcAft>
                <a:spcPts val="0"/>
              </a:spcAft>
              <a:buSzPts val="1900"/>
            </a:pPr>
            <a:endParaRPr sz="1900" dirty="0">
              <a:latin typeface="Open Sans"/>
              <a:ea typeface="Open Sans"/>
              <a:cs typeface="Open Sans"/>
              <a:sym typeface="Open Sans"/>
            </a:endParaRPr>
          </a:p>
        </p:txBody>
      </p:sp>
    </p:spTree>
    <p:extLst>
      <p:ext uri="{BB962C8B-B14F-4D97-AF65-F5344CB8AC3E}">
        <p14:creationId xmlns:p14="http://schemas.microsoft.com/office/powerpoint/2010/main" val="1214753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4"/>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77" name="Google Shape;177;p24"/>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178" name="Google Shape;178;p24"/>
          <p:cNvSpPr txBox="1"/>
          <p:nvPr/>
        </p:nvSpPr>
        <p:spPr>
          <a:xfrm>
            <a:off x="125" y="170000"/>
            <a:ext cx="91440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700">
                <a:solidFill>
                  <a:srgbClr val="434343"/>
                </a:solidFill>
                <a:latin typeface="Economica"/>
                <a:ea typeface="Economica"/>
                <a:cs typeface="Economica"/>
                <a:sym typeface="Economica"/>
              </a:rPr>
              <a:t>Long Short-Term Memory (LSTM)</a:t>
            </a:r>
            <a:endParaRPr sz="4700">
              <a:solidFill>
                <a:srgbClr val="434343"/>
              </a:solidFill>
              <a:latin typeface="Economica"/>
              <a:ea typeface="Economica"/>
              <a:cs typeface="Economica"/>
              <a:sym typeface="Economica"/>
            </a:endParaRPr>
          </a:p>
        </p:txBody>
      </p:sp>
      <p:sp>
        <p:nvSpPr>
          <p:cNvPr id="179" name="Google Shape;179;p24"/>
          <p:cNvSpPr txBox="1"/>
          <p:nvPr/>
        </p:nvSpPr>
        <p:spPr>
          <a:xfrm>
            <a:off x="463200" y="1220950"/>
            <a:ext cx="8524200" cy="5636700"/>
          </a:xfrm>
          <a:prstGeom prst="rect">
            <a:avLst/>
          </a:prstGeom>
          <a:noFill/>
          <a:ln>
            <a:noFill/>
          </a:ln>
        </p:spPr>
        <p:txBody>
          <a:bodyPr spcFirstLastPara="1" wrap="square" lIns="91425" tIns="91425" rIns="91425" bIns="91425" anchor="t" anchorCtr="0">
            <a:noAutofit/>
          </a:bodyPr>
          <a:lstStyle/>
          <a:p>
            <a:pPr algn="l" fontAlgn="auto">
              <a:buFont typeface="Arial" panose="020B0604020202020204" pitchFamily="34" charset="0"/>
              <a:buChar char="•"/>
            </a:pPr>
            <a:r>
              <a:rPr lang="en-US" sz="2400" b="1" i="0" dirty="0">
                <a:effectLst/>
                <a:highlight>
                  <a:srgbClr val="FFFFFF"/>
                </a:highlight>
                <a:latin typeface="-apple-system"/>
              </a:rPr>
              <a:t>Step 4:</a:t>
            </a:r>
            <a:r>
              <a:rPr lang="en-US" sz="2400" b="0" i="0" dirty="0">
                <a:effectLst/>
                <a:highlight>
                  <a:srgbClr val="FFFFFF"/>
                </a:highlight>
                <a:latin typeface="-apple-system"/>
              </a:rPr>
              <a:t> Update the old cell state (ct-1) to the new cell state (</a:t>
            </a:r>
            <a:r>
              <a:rPr lang="en-US" sz="2400" b="0" i="0" dirty="0" err="1">
                <a:effectLst/>
                <a:highlight>
                  <a:srgbClr val="FFFFFF"/>
                </a:highlight>
                <a:latin typeface="-apple-system"/>
              </a:rPr>
              <a:t>ct</a:t>
            </a:r>
            <a:r>
              <a:rPr lang="en-US" sz="2400" b="0" i="0" dirty="0">
                <a:effectLst/>
                <a:highlight>
                  <a:srgbClr val="FFFFFF"/>
                </a:highlight>
                <a:latin typeface="-apple-system"/>
              </a:rPr>
              <a:t>). The old cell state is multiplied by ft to forget the things we decided to forget earlier. Then we add the new candidate values, scaled by how much we decided to update each state value.</a:t>
            </a:r>
          </a:p>
          <a:p>
            <a:pPr>
              <a:buFont typeface="Arial" panose="020B0604020202020204" pitchFamily="34" charset="0"/>
              <a:buChar char="•"/>
            </a:pPr>
            <a:r>
              <a:rPr lang="en-US" sz="2400" b="1" i="0" dirty="0">
                <a:effectLst/>
                <a:highlight>
                  <a:srgbClr val="FFFFFF"/>
                </a:highlight>
                <a:latin typeface="-apple-system"/>
              </a:rPr>
              <a:t>Step 5:</a:t>
            </a:r>
            <a:r>
              <a:rPr lang="en-US" sz="2400" b="0" i="0" dirty="0">
                <a:effectLst/>
                <a:highlight>
                  <a:srgbClr val="FFFFFF"/>
                </a:highlight>
                <a:latin typeface="-apple-system"/>
              </a:rPr>
              <a:t> Decide the output. This output will be based on our cell state, but will be a filtered version. First, we run a sigmoid layer which decides what parts of the cell state we're going to output. Then, we put the cell state through tanh (to push the values to be between -1 and 1) and multiply it by the output of the sigmoid gate, so we only output the parts we decided to.</a:t>
            </a:r>
          </a:p>
          <a:p>
            <a:pPr algn="l" fontAlgn="auto">
              <a:buFont typeface="Arial" panose="020B0604020202020204" pitchFamily="34" charset="0"/>
              <a:buChar char="•"/>
            </a:pPr>
            <a:endParaRPr lang="en-US" sz="2000" b="0" i="0" dirty="0">
              <a:effectLst/>
              <a:highlight>
                <a:srgbClr val="FFFFFF"/>
              </a:highlight>
              <a:latin typeface="-apple-system"/>
            </a:endParaRPr>
          </a:p>
          <a:p>
            <a:pPr marL="457200" lvl="0" indent="0" algn="l" rtl="0">
              <a:spcBef>
                <a:spcPts val="0"/>
              </a:spcBef>
              <a:spcAft>
                <a:spcPts val="0"/>
              </a:spcAft>
              <a:buNone/>
            </a:pPr>
            <a:endParaRPr sz="2000" dirty="0">
              <a:latin typeface="Open Sans"/>
              <a:ea typeface="Open Sans"/>
              <a:cs typeface="Open Sans"/>
              <a:sym typeface="Open Sans"/>
            </a:endParaRPr>
          </a:p>
          <a:p>
            <a:pPr marL="107950" lvl="0" algn="l" rtl="0">
              <a:spcBef>
                <a:spcPts val="0"/>
              </a:spcBef>
              <a:spcAft>
                <a:spcPts val="0"/>
              </a:spcAft>
              <a:buSzPts val="1900"/>
            </a:pPr>
            <a:endParaRPr sz="1900" dirty="0">
              <a:latin typeface="Open Sans"/>
              <a:ea typeface="Open Sans"/>
              <a:cs typeface="Open Sans"/>
              <a:sym typeface="Open Sans"/>
            </a:endParaRPr>
          </a:p>
        </p:txBody>
      </p:sp>
    </p:spTree>
    <p:extLst>
      <p:ext uri="{BB962C8B-B14F-4D97-AF65-F5344CB8AC3E}">
        <p14:creationId xmlns:p14="http://schemas.microsoft.com/office/powerpoint/2010/main" val="1525070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6"/>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92" name="Google Shape;92;p16"/>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93" name="Google Shape;93;p16"/>
          <p:cNvSpPr txBox="1"/>
          <p:nvPr/>
        </p:nvSpPr>
        <p:spPr>
          <a:xfrm>
            <a:off x="327450" y="2015050"/>
            <a:ext cx="8564400" cy="365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Open Sans"/>
                <a:ea typeface="Open Sans"/>
                <a:cs typeface="Open Sans"/>
                <a:sym typeface="Open Sans"/>
              </a:rPr>
              <a:t>Till now you’ve worked with MLP and CNN and that introduced you to the world of Deep Learning.</a:t>
            </a:r>
            <a:endParaRPr sz="2400">
              <a:latin typeface="Open Sans"/>
              <a:ea typeface="Open Sans"/>
              <a:cs typeface="Open Sans"/>
              <a:sym typeface="Open Sans"/>
            </a:endParaRPr>
          </a:p>
          <a:p>
            <a:pPr marL="0" lvl="0" indent="0" algn="ctr" rtl="0">
              <a:spcBef>
                <a:spcPts val="0"/>
              </a:spcBef>
              <a:spcAft>
                <a:spcPts val="0"/>
              </a:spcAft>
              <a:buNone/>
            </a:pPr>
            <a:endParaRPr sz="2400">
              <a:latin typeface="Open Sans"/>
              <a:ea typeface="Open Sans"/>
              <a:cs typeface="Open Sans"/>
              <a:sym typeface="Open Sans"/>
            </a:endParaRPr>
          </a:p>
          <a:p>
            <a:pPr marL="0" lvl="0" indent="0" algn="ctr" rtl="0">
              <a:spcBef>
                <a:spcPts val="0"/>
              </a:spcBef>
              <a:spcAft>
                <a:spcPts val="0"/>
              </a:spcAft>
              <a:buNone/>
            </a:pPr>
            <a:r>
              <a:rPr lang="en" sz="2400">
                <a:latin typeface="Open Sans"/>
                <a:ea typeface="Open Sans"/>
                <a:cs typeface="Open Sans"/>
                <a:sym typeface="Open Sans"/>
              </a:rPr>
              <a:t>But what’s more out there? Let’s have a look </a:t>
            </a:r>
            <a:endParaRPr sz="2400">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5"/>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6" name="Google Shape;186;p25"/>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187" name="Google Shape;187;p25"/>
          <p:cNvSpPr txBox="1"/>
          <p:nvPr/>
        </p:nvSpPr>
        <p:spPr>
          <a:xfrm>
            <a:off x="132075" y="170000"/>
            <a:ext cx="89274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500">
                <a:solidFill>
                  <a:srgbClr val="434343"/>
                </a:solidFill>
                <a:latin typeface="Economica"/>
                <a:ea typeface="Economica"/>
                <a:cs typeface="Economica"/>
                <a:sym typeface="Economica"/>
              </a:rPr>
              <a:t>Gated Recurrent Unit (GRU)</a:t>
            </a:r>
            <a:endParaRPr sz="4500">
              <a:solidFill>
                <a:srgbClr val="434343"/>
              </a:solidFill>
              <a:latin typeface="Economica"/>
              <a:ea typeface="Economica"/>
              <a:cs typeface="Economica"/>
              <a:sym typeface="Economica"/>
            </a:endParaRPr>
          </a:p>
        </p:txBody>
      </p:sp>
      <p:sp>
        <p:nvSpPr>
          <p:cNvPr id="188" name="Google Shape;188;p25"/>
          <p:cNvSpPr txBox="1"/>
          <p:nvPr/>
        </p:nvSpPr>
        <p:spPr>
          <a:xfrm>
            <a:off x="132075" y="1052525"/>
            <a:ext cx="8853300" cy="5801700"/>
          </a:xfrm>
          <a:prstGeom prst="rect">
            <a:avLst/>
          </a:prstGeom>
          <a:noFill/>
          <a:ln>
            <a:noFill/>
          </a:ln>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dirty="0">
                <a:latin typeface="Open Sans"/>
                <a:ea typeface="Open Sans"/>
                <a:cs typeface="Open Sans"/>
                <a:sym typeface="Open Sans"/>
              </a:rPr>
              <a:t>GRU (Gated Recurrent Unit) aims to solve the vanishing gradient problem which comes with a standard recurrent neural network. </a:t>
            </a:r>
            <a:endParaRPr sz="1900" dirty="0">
              <a:latin typeface="Open Sans"/>
              <a:ea typeface="Open Sans"/>
              <a:cs typeface="Open Sans"/>
              <a:sym typeface="Open Sans"/>
            </a:endParaRPr>
          </a:p>
          <a:p>
            <a:pPr marL="457200" lvl="0" indent="0" algn="l" rtl="0">
              <a:spcBef>
                <a:spcPts val="0"/>
              </a:spcBef>
              <a:spcAft>
                <a:spcPts val="0"/>
              </a:spcAft>
              <a:buNone/>
            </a:pPr>
            <a:endParaRPr sz="1900" dirty="0">
              <a:latin typeface="Open Sans"/>
              <a:ea typeface="Open Sans"/>
              <a:cs typeface="Open Sans"/>
              <a:sym typeface="Open Sans"/>
            </a:endParaRPr>
          </a:p>
          <a:p>
            <a:pPr marL="457200" lvl="0" indent="-349250" algn="l" rtl="0">
              <a:spcBef>
                <a:spcPts val="0"/>
              </a:spcBef>
              <a:spcAft>
                <a:spcPts val="0"/>
              </a:spcAft>
              <a:buSzPts val="1900"/>
              <a:buFont typeface="Open Sans"/>
              <a:buChar char="●"/>
            </a:pPr>
            <a:r>
              <a:rPr lang="en" sz="1900" dirty="0">
                <a:latin typeface="Open Sans"/>
                <a:ea typeface="Open Sans"/>
                <a:cs typeface="Open Sans"/>
                <a:sym typeface="Open Sans"/>
              </a:rPr>
              <a:t>GRU can also be considered as a variation on the LSTM because both are designed similarly and, in some cases, produce equally excellent results.</a:t>
            </a:r>
            <a:endParaRPr sz="1900" dirty="0">
              <a:latin typeface="Open Sans"/>
              <a:ea typeface="Open Sans"/>
              <a:cs typeface="Open Sans"/>
              <a:sym typeface="Open Sans"/>
            </a:endParaRPr>
          </a:p>
          <a:p>
            <a:pPr marL="457200" lvl="0" indent="0" algn="l" rtl="0">
              <a:spcBef>
                <a:spcPts val="0"/>
              </a:spcBef>
              <a:spcAft>
                <a:spcPts val="0"/>
              </a:spcAft>
              <a:buNone/>
            </a:pPr>
            <a:endParaRPr sz="1900" dirty="0">
              <a:latin typeface="Open Sans"/>
              <a:ea typeface="Open Sans"/>
              <a:cs typeface="Open Sans"/>
              <a:sym typeface="Open Sans"/>
            </a:endParaRPr>
          </a:p>
          <a:p>
            <a:pPr marL="457200" lvl="0" indent="-349250" algn="l" rtl="0">
              <a:spcBef>
                <a:spcPts val="0"/>
              </a:spcBef>
              <a:spcAft>
                <a:spcPts val="0"/>
              </a:spcAft>
              <a:buSzPts val="1900"/>
              <a:buFont typeface="Open Sans"/>
              <a:buChar char="●"/>
            </a:pPr>
            <a:endParaRPr lang="en" sz="1900" dirty="0">
              <a:latin typeface="Open Sans"/>
              <a:ea typeface="Open Sans"/>
              <a:cs typeface="Open Sans"/>
              <a:sym typeface="Open Sans"/>
            </a:endParaRPr>
          </a:p>
          <a:p>
            <a:pPr marL="457200" lvl="0" indent="-349250" algn="l" rtl="0">
              <a:spcBef>
                <a:spcPts val="0"/>
              </a:spcBef>
              <a:spcAft>
                <a:spcPts val="0"/>
              </a:spcAft>
              <a:buSzPts val="1900"/>
              <a:buFont typeface="Open Sans"/>
              <a:buChar char="●"/>
            </a:pPr>
            <a:endParaRPr sz="1900" dirty="0">
              <a:latin typeface="Open Sans"/>
              <a:ea typeface="Open Sans"/>
              <a:cs typeface="Open Sans"/>
              <a:sym typeface="Open Sans"/>
            </a:endParaRPr>
          </a:p>
          <a:p>
            <a:pPr marL="0" lvl="0" indent="0" algn="l" rtl="0">
              <a:spcBef>
                <a:spcPts val="0"/>
              </a:spcBef>
              <a:spcAft>
                <a:spcPts val="0"/>
              </a:spcAft>
              <a:buNone/>
            </a:pPr>
            <a:endParaRPr sz="1900" dirty="0">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5"/>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6" name="Google Shape;186;p25"/>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187" name="Google Shape;187;p25"/>
          <p:cNvSpPr txBox="1"/>
          <p:nvPr/>
        </p:nvSpPr>
        <p:spPr>
          <a:xfrm>
            <a:off x="132075" y="170000"/>
            <a:ext cx="89274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500" dirty="0">
                <a:solidFill>
                  <a:srgbClr val="434343"/>
                </a:solidFill>
                <a:latin typeface="Economica"/>
                <a:ea typeface="Economica"/>
                <a:cs typeface="Economica"/>
                <a:sym typeface="Economica"/>
              </a:rPr>
              <a:t>Bidirectional LSTM</a:t>
            </a:r>
            <a:endParaRPr sz="4500" dirty="0">
              <a:solidFill>
                <a:srgbClr val="434343"/>
              </a:solidFill>
              <a:latin typeface="Economica"/>
              <a:ea typeface="Economica"/>
              <a:cs typeface="Economica"/>
              <a:sym typeface="Economica"/>
            </a:endParaRPr>
          </a:p>
        </p:txBody>
      </p:sp>
      <p:sp>
        <p:nvSpPr>
          <p:cNvPr id="188" name="Google Shape;188;p25"/>
          <p:cNvSpPr txBox="1"/>
          <p:nvPr/>
        </p:nvSpPr>
        <p:spPr>
          <a:xfrm>
            <a:off x="318529" y="1052525"/>
            <a:ext cx="8975100" cy="5801700"/>
          </a:xfrm>
          <a:prstGeom prst="rect">
            <a:avLst/>
          </a:prstGeom>
          <a:noFill/>
          <a:ln>
            <a:noFill/>
          </a:ln>
        </p:spPr>
        <p:txBody>
          <a:bodyPr spcFirstLastPara="1" wrap="square" lIns="91425" tIns="91425" rIns="91425" bIns="91425" anchor="t" anchorCtr="0">
            <a:noAutofit/>
          </a:bodyPr>
          <a:lstStyle/>
          <a:p>
            <a:pPr algn="l" fontAlgn="base"/>
            <a:endParaRPr lang="en-US" sz="2000" b="0" i="0" dirty="0">
              <a:solidFill>
                <a:srgbClr val="273239"/>
              </a:solidFill>
              <a:effectLst/>
              <a:highlight>
                <a:srgbClr val="FFFFFF"/>
              </a:highlight>
              <a:latin typeface="Nunito" pitchFamily="2" charset="0"/>
            </a:endParaRPr>
          </a:p>
          <a:p>
            <a:pPr marL="342900" indent="-342900" algn="l" fontAlgn="base">
              <a:buFont typeface="Arial" panose="020B0604020202020204" pitchFamily="34" charset="0"/>
              <a:buChar char="•"/>
            </a:pPr>
            <a:r>
              <a:rPr lang="en-US" sz="2000" b="0" i="0" dirty="0">
                <a:solidFill>
                  <a:srgbClr val="273239"/>
                </a:solidFill>
                <a:effectLst/>
                <a:highlight>
                  <a:srgbClr val="FFFFFF"/>
                </a:highlight>
                <a:latin typeface="Nunito" pitchFamily="2" charset="0"/>
              </a:rPr>
              <a:t>Bi LSTMs are made up of two LSTM networks, one that processes the input sequence in the forward direction and one that processes the input sequence in the backward direction. The outputs of the two LSTM networks are then combined to produce the final output.</a:t>
            </a:r>
          </a:p>
          <a:p>
            <a:pPr marL="342900" indent="-342900" algn="l" fontAlgn="base">
              <a:buFont typeface="Arial" panose="020B0604020202020204" pitchFamily="34" charset="0"/>
              <a:buChar char="•"/>
            </a:pPr>
            <a:r>
              <a:rPr lang="en-US" sz="2000" b="0" i="0" dirty="0">
                <a:solidFill>
                  <a:srgbClr val="273239"/>
                </a:solidFill>
                <a:effectLst/>
                <a:highlight>
                  <a:srgbClr val="FFFFFF"/>
                </a:highlight>
                <a:latin typeface="Nunito" pitchFamily="2" charset="0"/>
              </a:rPr>
              <a:t>Bi LSTM have been shown to achieve state-of-the-art results on a wide variety of tasks, including machine translation, speech recognition, and text summarization.</a:t>
            </a:r>
          </a:p>
          <a:p>
            <a:pPr algn="l" fontAlgn="base"/>
            <a:endParaRPr lang="en-US" sz="2000" b="0" i="0" dirty="0">
              <a:solidFill>
                <a:srgbClr val="273239"/>
              </a:solidFill>
              <a:effectLst/>
              <a:highlight>
                <a:srgbClr val="FFFFFF"/>
              </a:highlight>
              <a:latin typeface="Nunito" pitchFamily="2" charset="0"/>
            </a:endParaRPr>
          </a:p>
          <a:p>
            <a:pPr marL="107950" lvl="0" algn="l" rtl="0">
              <a:spcBef>
                <a:spcPts val="0"/>
              </a:spcBef>
              <a:spcAft>
                <a:spcPts val="0"/>
              </a:spcAft>
              <a:buSzPts val="1900"/>
            </a:pPr>
            <a:endParaRPr lang="en" sz="2000" dirty="0">
              <a:latin typeface="Open Sans"/>
              <a:ea typeface="Open Sans"/>
              <a:cs typeface="Open Sans"/>
              <a:sym typeface="Open Sans"/>
            </a:endParaRPr>
          </a:p>
          <a:p>
            <a:pPr marL="457200" lvl="0" indent="-349250" algn="l" rtl="0">
              <a:spcBef>
                <a:spcPts val="0"/>
              </a:spcBef>
              <a:spcAft>
                <a:spcPts val="0"/>
              </a:spcAft>
              <a:buSzPts val="1900"/>
              <a:buFont typeface="Open Sans"/>
              <a:buChar char="●"/>
            </a:pPr>
            <a:endParaRPr sz="1900" dirty="0">
              <a:latin typeface="Open Sans"/>
              <a:ea typeface="Open Sans"/>
              <a:cs typeface="Open Sans"/>
              <a:sym typeface="Open Sans"/>
            </a:endParaRPr>
          </a:p>
          <a:p>
            <a:pPr marL="0" lvl="0" indent="0" algn="l" rtl="0">
              <a:spcBef>
                <a:spcPts val="0"/>
              </a:spcBef>
              <a:spcAft>
                <a:spcPts val="0"/>
              </a:spcAft>
              <a:buNone/>
            </a:pPr>
            <a:endParaRPr sz="1900" dirty="0">
              <a:latin typeface="Open Sans"/>
              <a:ea typeface="Open Sans"/>
              <a:cs typeface="Open Sans"/>
              <a:sym typeface="Open Sans"/>
            </a:endParaRPr>
          </a:p>
        </p:txBody>
      </p:sp>
    </p:spTree>
    <p:extLst>
      <p:ext uri="{BB962C8B-B14F-4D97-AF65-F5344CB8AC3E}">
        <p14:creationId xmlns:p14="http://schemas.microsoft.com/office/powerpoint/2010/main" val="32192509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5"/>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6" name="Google Shape;186;p25"/>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187" name="Google Shape;187;p25"/>
          <p:cNvSpPr txBox="1"/>
          <p:nvPr/>
        </p:nvSpPr>
        <p:spPr>
          <a:xfrm>
            <a:off x="132075" y="170000"/>
            <a:ext cx="89274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500" dirty="0">
                <a:solidFill>
                  <a:srgbClr val="434343"/>
                </a:solidFill>
                <a:latin typeface="Economica"/>
                <a:ea typeface="Economica"/>
                <a:cs typeface="Economica"/>
                <a:sym typeface="Economica"/>
              </a:rPr>
              <a:t>Transformer</a:t>
            </a:r>
            <a:endParaRPr sz="4500" dirty="0">
              <a:solidFill>
                <a:srgbClr val="434343"/>
              </a:solidFill>
              <a:latin typeface="Economica"/>
              <a:ea typeface="Economica"/>
              <a:cs typeface="Economica"/>
              <a:sym typeface="Economica"/>
            </a:endParaRPr>
          </a:p>
        </p:txBody>
      </p:sp>
      <p:sp>
        <p:nvSpPr>
          <p:cNvPr id="188" name="Google Shape;188;p25"/>
          <p:cNvSpPr txBox="1"/>
          <p:nvPr/>
        </p:nvSpPr>
        <p:spPr>
          <a:xfrm>
            <a:off x="84450" y="1052525"/>
            <a:ext cx="8710415" cy="5801700"/>
          </a:xfrm>
          <a:prstGeom prst="rect">
            <a:avLst/>
          </a:prstGeom>
          <a:noFill/>
          <a:ln>
            <a:noFill/>
          </a:ln>
        </p:spPr>
        <p:txBody>
          <a:bodyPr spcFirstLastPara="1" wrap="square" lIns="91425" tIns="91425" rIns="91425" bIns="91425" anchor="t" anchorCtr="0">
            <a:noAutofit/>
          </a:bodyPr>
          <a:lstStyle/>
          <a:p>
            <a:pPr algn="l" fontAlgn="base"/>
            <a:endParaRPr lang="en-US" sz="2000" b="0" i="0" dirty="0">
              <a:solidFill>
                <a:srgbClr val="273239"/>
              </a:solidFill>
              <a:effectLst/>
              <a:highlight>
                <a:srgbClr val="FFFFFF"/>
              </a:highlight>
              <a:latin typeface="Nunito" pitchFamily="2" charset="0"/>
            </a:endParaRPr>
          </a:p>
          <a:p>
            <a:pPr marL="342900" indent="-342900" algn="l" fontAlgn="base">
              <a:buFont typeface="Arial" panose="020B0604020202020204" pitchFamily="34" charset="0"/>
              <a:buChar char="•"/>
            </a:pPr>
            <a:r>
              <a:rPr lang="en-US" sz="2000" b="0" i="0" dirty="0">
                <a:solidFill>
                  <a:srgbClr val="242424"/>
                </a:solidFill>
                <a:effectLst/>
                <a:highlight>
                  <a:srgbClr val="FFFFFF"/>
                </a:highlight>
                <a:latin typeface="Nunito" pitchFamily="2" charset="0"/>
              </a:rPr>
              <a:t>Sequence-to-Sequence (or Seq2Seq) is a neural net that transforms a given sequence of elements, such as the sequence of words in a sentence, into another sequence</a:t>
            </a:r>
          </a:p>
          <a:p>
            <a:pPr marL="342900" indent="-342900" algn="l" fontAlgn="base">
              <a:buFont typeface="Arial" panose="020B0604020202020204" pitchFamily="34" charset="0"/>
              <a:buChar char="•"/>
            </a:pPr>
            <a:r>
              <a:rPr lang="en-US" sz="2000" b="0" i="0" dirty="0">
                <a:solidFill>
                  <a:srgbClr val="242424"/>
                </a:solidFill>
                <a:effectLst/>
                <a:highlight>
                  <a:srgbClr val="FFFFFF"/>
                </a:highlight>
                <a:latin typeface="Nunito" pitchFamily="2" charset="0"/>
              </a:rPr>
              <a:t>Seq2Seq models are particularly good at translation, where the sequence of words from one language is transformed into a sequence of different words in another language. A popular choice for this type of model is Long-Short-Term-Memory (LSTM)-based models. With sequence-dependent data, the LSTM modules can give meaning to the sequence while remembering (or forgetting) the parts it finds important (or unimportant). Sentences, for example, are sequence-dependent since the order of the words is crucial for understanding the sentence. LSTM are a natural choice for this type of data.</a:t>
            </a:r>
          </a:p>
          <a:p>
            <a:pPr marL="342900" indent="-342900" algn="l" fontAlgn="base">
              <a:buFont typeface="Arial" panose="020B0604020202020204" pitchFamily="34" charset="0"/>
              <a:buChar char="•"/>
            </a:pPr>
            <a:endParaRPr lang="en-US" sz="2000" b="0" i="0" dirty="0">
              <a:solidFill>
                <a:srgbClr val="273239"/>
              </a:solidFill>
              <a:effectLst/>
              <a:highlight>
                <a:srgbClr val="FFFFFF"/>
              </a:highlight>
              <a:latin typeface="Nunito" pitchFamily="2" charset="0"/>
            </a:endParaRPr>
          </a:p>
          <a:p>
            <a:pPr marL="107950" lvl="0" algn="l" rtl="0">
              <a:spcBef>
                <a:spcPts val="0"/>
              </a:spcBef>
              <a:spcAft>
                <a:spcPts val="0"/>
              </a:spcAft>
              <a:buSzPts val="1900"/>
            </a:pPr>
            <a:endParaRPr lang="en" sz="2000" dirty="0">
              <a:latin typeface="Open Sans"/>
              <a:ea typeface="Open Sans"/>
              <a:cs typeface="Open Sans"/>
              <a:sym typeface="Open Sans"/>
            </a:endParaRPr>
          </a:p>
          <a:p>
            <a:pPr marL="457200" lvl="0" indent="-349250" algn="l" rtl="0">
              <a:spcBef>
                <a:spcPts val="0"/>
              </a:spcBef>
              <a:spcAft>
                <a:spcPts val="0"/>
              </a:spcAft>
              <a:buSzPts val="1900"/>
              <a:buFont typeface="Open Sans"/>
              <a:buChar char="●"/>
            </a:pPr>
            <a:endParaRPr sz="2000" dirty="0">
              <a:latin typeface="Open Sans"/>
              <a:ea typeface="Open Sans"/>
              <a:cs typeface="Open Sans"/>
              <a:sym typeface="Open Sans"/>
            </a:endParaRPr>
          </a:p>
          <a:p>
            <a:pPr marL="0" lvl="0" indent="0" algn="l" rtl="0">
              <a:spcBef>
                <a:spcPts val="0"/>
              </a:spcBef>
              <a:spcAft>
                <a:spcPts val="0"/>
              </a:spcAft>
              <a:buNone/>
            </a:pPr>
            <a:endParaRPr sz="1900" dirty="0">
              <a:latin typeface="Open Sans"/>
              <a:ea typeface="Open Sans"/>
              <a:cs typeface="Open Sans"/>
              <a:sym typeface="Open Sans"/>
            </a:endParaRPr>
          </a:p>
        </p:txBody>
      </p:sp>
    </p:spTree>
    <p:extLst>
      <p:ext uri="{BB962C8B-B14F-4D97-AF65-F5344CB8AC3E}">
        <p14:creationId xmlns:p14="http://schemas.microsoft.com/office/powerpoint/2010/main" val="4131440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5"/>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6" name="Google Shape;186;p25"/>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187" name="Google Shape;187;p25"/>
          <p:cNvSpPr txBox="1"/>
          <p:nvPr/>
        </p:nvSpPr>
        <p:spPr>
          <a:xfrm>
            <a:off x="132075" y="170000"/>
            <a:ext cx="89274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500" dirty="0">
                <a:solidFill>
                  <a:srgbClr val="434343"/>
                </a:solidFill>
                <a:latin typeface="Economica"/>
                <a:ea typeface="Economica"/>
                <a:cs typeface="Economica"/>
                <a:sym typeface="Economica"/>
              </a:rPr>
              <a:t>Transformer</a:t>
            </a:r>
            <a:endParaRPr sz="4500" dirty="0">
              <a:solidFill>
                <a:srgbClr val="434343"/>
              </a:solidFill>
              <a:latin typeface="Economica"/>
              <a:ea typeface="Economica"/>
              <a:cs typeface="Economica"/>
              <a:sym typeface="Economica"/>
            </a:endParaRPr>
          </a:p>
        </p:txBody>
      </p:sp>
      <p:sp>
        <p:nvSpPr>
          <p:cNvPr id="188" name="Google Shape;188;p25"/>
          <p:cNvSpPr txBox="1"/>
          <p:nvPr/>
        </p:nvSpPr>
        <p:spPr>
          <a:xfrm>
            <a:off x="84451" y="1052525"/>
            <a:ext cx="8927400" cy="5801700"/>
          </a:xfrm>
          <a:prstGeom prst="rect">
            <a:avLst/>
          </a:prstGeom>
          <a:noFill/>
          <a:ln>
            <a:noFill/>
          </a:ln>
        </p:spPr>
        <p:txBody>
          <a:bodyPr spcFirstLastPara="1" wrap="square" lIns="91425" tIns="91425" rIns="91425" bIns="91425" anchor="t" anchorCtr="0">
            <a:noAutofit/>
          </a:bodyPr>
          <a:lstStyle/>
          <a:p>
            <a:pPr algn="l" fontAlgn="base"/>
            <a:endParaRPr lang="en-US" sz="2000" b="0" i="0" dirty="0">
              <a:solidFill>
                <a:srgbClr val="273239"/>
              </a:solidFill>
              <a:effectLst/>
              <a:highlight>
                <a:srgbClr val="FFFFFF"/>
              </a:highlight>
              <a:latin typeface="Nunito" pitchFamily="2" charset="0"/>
            </a:endParaRPr>
          </a:p>
          <a:p>
            <a:pPr marL="342900" indent="-342900" algn="l" fontAlgn="base">
              <a:buFont typeface="Arial" panose="020B0604020202020204" pitchFamily="34" charset="0"/>
              <a:buChar char="•"/>
            </a:pPr>
            <a:r>
              <a:rPr lang="en-US" sz="2800" b="0" i="0" dirty="0">
                <a:solidFill>
                  <a:srgbClr val="242424"/>
                </a:solidFill>
                <a:effectLst/>
                <a:highlight>
                  <a:srgbClr val="FFFFFF"/>
                </a:highlight>
                <a:latin typeface="source-serif-pro"/>
              </a:rPr>
              <a:t>Seq2Seq models consist of an Encoder and a Decoder. The Encoder takes the input sequence and maps it into a higher dimensional space (n-dimensional vector). That abstract vector is fed into the Decoder which turns it into an output sequence. The output sequence can be in another language, symbols, a copy of the input, etc.</a:t>
            </a:r>
            <a:endParaRPr lang="en-US" sz="2000" b="0" i="0" dirty="0">
              <a:solidFill>
                <a:srgbClr val="273239"/>
              </a:solidFill>
              <a:effectLst/>
              <a:highlight>
                <a:srgbClr val="FFFFFF"/>
              </a:highlight>
              <a:latin typeface="Nunito" pitchFamily="2" charset="0"/>
            </a:endParaRPr>
          </a:p>
          <a:p>
            <a:pPr marL="107950" lvl="0" algn="l" rtl="0">
              <a:spcBef>
                <a:spcPts val="0"/>
              </a:spcBef>
              <a:spcAft>
                <a:spcPts val="0"/>
              </a:spcAft>
              <a:buSzPts val="1900"/>
            </a:pPr>
            <a:endParaRPr lang="en" sz="2000" dirty="0">
              <a:latin typeface="Open Sans"/>
              <a:ea typeface="Open Sans"/>
              <a:cs typeface="Open Sans"/>
              <a:sym typeface="Open Sans"/>
            </a:endParaRPr>
          </a:p>
          <a:p>
            <a:pPr marL="457200" lvl="0" indent="-349250" algn="l" rtl="0">
              <a:spcBef>
                <a:spcPts val="0"/>
              </a:spcBef>
              <a:spcAft>
                <a:spcPts val="0"/>
              </a:spcAft>
              <a:buSzPts val="1900"/>
              <a:buFont typeface="Open Sans"/>
              <a:buChar char="●"/>
            </a:pPr>
            <a:endParaRPr sz="2000" dirty="0">
              <a:latin typeface="Open Sans"/>
              <a:ea typeface="Open Sans"/>
              <a:cs typeface="Open Sans"/>
              <a:sym typeface="Open Sans"/>
            </a:endParaRPr>
          </a:p>
          <a:p>
            <a:pPr marL="0" lvl="0" indent="0" algn="l" rtl="0">
              <a:spcBef>
                <a:spcPts val="0"/>
              </a:spcBef>
              <a:spcAft>
                <a:spcPts val="0"/>
              </a:spcAft>
              <a:buNone/>
            </a:pPr>
            <a:endParaRPr sz="1900" dirty="0">
              <a:latin typeface="Open Sans"/>
              <a:ea typeface="Open Sans"/>
              <a:cs typeface="Open Sans"/>
              <a:sym typeface="Open Sans"/>
            </a:endParaRPr>
          </a:p>
        </p:txBody>
      </p:sp>
    </p:spTree>
    <p:extLst>
      <p:ext uri="{BB962C8B-B14F-4D97-AF65-F5344CB8AC3E}">
        <p14:creationId xmlns:p14="http://schemas.microsoft.com/office/powerpoint/2010/main" val="3326287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5"/>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6" name="Google Shape;186;p25"/>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187" name="Google Shape;187;p25"/>
          <p:cNvSpPr txBox="1"/>
          <p:nvPr/>
        </p:nvSpPr>
        <p:spPr>
          <a:xfrm>
            <a:off x="132075" y="170000"/>
            <a:ext cx="89274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500" dirty="0">
                <a:solidFill>
                  <a:srgbClr val="434343"/>
                </a:solidFill>
                <a:latin typeface="Economica"/>
                <a:ea typeface="Economica"/>
                <a:cs typeface="Economica"/>
                <a:sym typeface="Economica"/>
              </a:rPr>
              <a:t>Example</a:t>
            </a:r>
            <a:endParaRPr sz="4500" dirty="0">
              <a:solidFill>
                <a:srgbClr val="434343"/>
              </a:solidFill>
              <a:latin typeface="Economica"/>
              <a:ea typeface="Economica"/>
              <a:cs typeface="Economica"/>
              <a:sym typeface="Economica"/>
            </a:endParaRPr>
          </a:p>
        </p:txBody>
      </p:sp>
      <p:sp>
        <p:nvSpPr>
          <p:cNvPr id="188" name="Google Shape;188;p25"/>
          <p:cNvSpPr txBox="1"/>
          <p:nvPr/>
        </p:nvSpPr>
        <p:spPr>
          <a:xfrm>
            <a:off x="132075" y="1052525"/>
            <a:ext cx="9161554" cy="5801700"/>
          </a:xfrm>
          <a:prstGeom prst="rect">
            <a:avLst/>
          </a:prstGeom>
          <a:noFill/>
          <a:ln>
            <a:noFill/>
          </a:ln>
        </p:spPr>
        <p:txBody>
          <a:bodyPr spcFirstLastPara="1" wrap="square" lIns="91425" tIns="91425" rIns="91425" bIns="91425" anchor="t" anchorCtr="0">
            <a:noAutofit/>
          </a:bodyPr>
          <a:lstStyle/>
          <a:p>
            <a:pPr algn="l" fontAlgn="base"/>
            <a:endParaRPr lang="en-US" sz="2000" b="0" i="0" dirty="0">
              <a:solidFill>
                <a:srgbClr val="273239"/>
              </a:solidFill>
              <a:effectLst/>
              <a:highlight>
                <a:srgbClr val="FFFFFF"/>
              </a:highlight>
              <a:latin typeface="Nunito" pitchFamily="2" charset="0"/>
            </a:endParaRPr>
          </a:p>
          <a:p>
            <a:pPr marL="342900" indent="-342900" algn="l" fontAlgn="base">
              <a:buFont typeface="Arial" panose="020B0604020202020204" pitchFamily="34" charset="0"/>
              <a:buChar char="•"/>
            </a:pPr>
            <a:r>
              <a:rPr lang="en-US" sz="2800" b="0" i="0" dirty="0">
                <a:solidFill>
                  <a:srgbClr val="242424"/>
                </a:solidFill>
                <a:effectLst/>
                <a:highlight>
                  <a:srgbClr val="FFFFFF"/>
                </a:highlight>
                <a:latin typeface="source-serif-pro"/>
              </a:rPr>
              <a:t>Imagine the Encoder and Decoder as human translators who can speak only two languages. Their first language is their mother tongue, which differs between both of them (e.g. German and French) and their second language an imaginary one they have in common. To translate German into French, the Encoder converts the German sentence into the other language it knows, namely the imaginary language. Since the Decoder is able to read that imaginary language, it can now translates from that language into French. Together, the model (consisting of Encoder and Decoder) can translate German into French!</a:t>
            </a:r>
            <a:endParaRPr lang="en-US" sz="2000" b="0" i="0" dirty="0">
              <a:solidFill>
                <a:srgbClr val="273239"/>
              </a:solidFill>
              <a:effectLst/>
              <a:highlight>
                <a:srgbClr val="FFFFFF"/>
              </a:highlight>
              <a:latin typeface="Nunito" pitchFamily="2" charset="0"/>
            </a:endParaRPr>
          </a:p>
          <a:p>
            <a:pPr marL="107950" lvl="0" algn="l" rtl="0">
              <a:spcBef>
                <a:spcPts val="0"/>
              </a:spcBef>
              <a:spcAft>
                <a:spcPts val="0"/>
              </a:spcAft>
              <a:buSzPts val="1900"/>
            </a:pPr>
            <a:endParaRPr lang="en" sz="2000" dirty="0">
              <a:latin typeface="Open Sans"/>
              <a:ea typeface="Open Sans"/>
              <a:cs typeface="Open Sans"/>
              <a:sym typeface="Open Sans"/>
            </a:endParaRPr>
          </a:p>
          <a:p>
            <a:pPr marL="457200" lvl="0" indent="-349250" algn="l" rtl="0">
              <a:spcBef>
                <a:spcPts val="0"/>
              </a:spcBef>
              <a:spcAft>
                <a:spcPts val="0"/>
              </a:spcAft>
              <a:buSzPts val="1900"/>
              <a:buFont typeface="Open Sans"/>
              <a:buChar char="●"/>
            </a:pPr>
            <a:endParaRPr sz="2000" dirty="0">
              <a:latin typeface="Open Sans"/>
              <a:ea typeface="Open Sans"/>
              <a:cs typeface="Open Sans"/>
              <a:sym typeface="Open Sans"/>
            </a:endParaRPr>
          </a:p>
          <a:p>
            <a:pPr marL="0" lvl="0" indent="0" algn="l" rtl="0">
              <a:spcBef>
                <a:spcPts val="0"/>
              </a:spcBef>
              <a:spcAft>
                <a:spcPts val="0"/>
              </a:spcAft>
              <a:buNone/>
            </a:pPr>
            <a:endParaRPr sz="1900" dirty="0">
              <a:latin typeface="Open Sans"/>
              <a:ea typeface="Open Sans"/>
              <a:cs typeface="Open Sans"/>
              <a:sym typeface="Open Sans"/>
            </a:endParaRPr>
          </a:p>
        </p:txBody>
      </p:sp>
    </p:spTree>
    <p:extLst>
      <p:ext uri="{BB962C8B-B14F-4D97-AF65-F5344CB8AC3E}">
        <p14:creationId xmlns:p14="http://schemas.microsoft.com/office/powerpoint/2010/main" val="2656463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5"/>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6" name="Google Shape;186;p25"/>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187" name="Google Shape;187;p25"/>
          <p:cNvSpPr txBox="1"/>
          <p:nvPr/>
        </p:nvSpPr>
        <p:spPr>
          <a:xfrm>
            <a:off x="132075" y="170000"/>
            <a:ext cx="89274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500" dirty="0">
                <a:solidFill>
                  <a:srgbClr val="434343"/>
                </a:solidFill>
                <a:latin typeface="Economica"/>
                <a:ea typeface="Economica"/>
                <a:cs typeface="Economica"/>
                <a:sym typeface="Economica"/>
              </a:rPr>
              <a:t>Example</a:t>
            </a:r>
            <a:endParaRPr sz="4500" dirty="0">
              <a:solidFill>
                <a:srgbClr val="434343"/>
              </a:solidFill>
              <a:latin typeface="Economica"/>
              <a:ea typeface="Economica"/>
              <a:cs typeface="Economica"/>
              <a:sym typeface="Economica"/>
            </a:endParaRPr>
          </a:p>
        </p:txBody>
      </p:sp>
      <p:sp>
        <p:nvSpPr>
          <p:cNvPr id="188" name="Google Shape;188;p25"/>
          <p:cNvSpPr txBox="1"/>
          <p:nvPr/>
        </p:nvSpPr>
        <p:spPr>
          <a:xfrm>
            <a:off x="0" y="1052525"/>
            <a:ext cx="9293629" cy="5801700"/>
          </a:xfrm>
          <a:prstGeom prst="rect">
            <a:avLst/>
          </a:prstGeom>
          <a:noFill/>
          <a:ln>
            <a:noFill/>
          </a:ln>
        </p:spPr>
        <p:txBody>
          <a:bodyPr spcFirstLastPara="1" wrap="square" lIns="91425" tIns="91425" rIns="91425" bIns="91425" anchor="t" anchorCtr="0">
            <a:noAutofit/>
          </a:bodyPr>
          <a:lstStyle/>
          <a:p>
            <a:pPr algn="l" fontAlgn="base"/>
            <a:endParaRPr lang="en-US" sz="2000" b="0" i="0" dirty="0">
              <a:solidFill>
                <a:srgbClr val="273239"/>
              </a:solidFill>
              <a:effectLst/>
              <a:highlight>
                <a:srgbClr val="FFFFFF"/>
              </a:highlight>
              <a:latin typeface="Nunito" pitchFamily="2" charset="0"/>
            </a:endParaRPr>
          </a:p>
          <a:p>
            <a:pPr algn="l"/>
            <a:r>
              <a:rPr lang="en-US" sz="2000" b="0" i="0" dirty="0">
                <a:solidFill>
                  <a:srgbClr val="242424"/>
                </a:solidFill>
                <a:effectLst/>
                <a:highlight>
                  <a:srgbClr val="FFFFFF"/>
                </a:highlight>
                <a:latin typeface="source-serif-pro"/>
              </a:rPr>
              <a:t>Suppose that, initially, neither the Encoder or the Decoder is very fluent in the imaginary language. To learn it, we train them (the model) on a lot of examples.</a:t>
            </a:r>
          </a:p>
          <a:p>
            <a:pPr algn="l"/>
            <a:r>
              <a:rPr lang="en-US" sz="2000" b="0" i="0" dirty="0">
                <a:solidFill>
                  <a:srgbClr val="242424"/>
                </a:solidFill>
                <a:effectLst/>
                <a:highlight>
                  <a:srgbClr val="FFFFFF"/>
                </a:highlight>
                <a:latin typeface="source-serif-pro"/>
              </a:rPr>
              <a:t>A very basic choice for the Encoder and the Decoder of the Seq2Seq model is a single LSTM for each of them.</a:t>
            </a:r>
          </a:p>
          <a:p>
            <a:pPr algn="l"/>
            <a:r>
              <a:rPr lang="en-US" sz="2000" b="0" i="0" dirty="0">
                <a:solidFill>
                  <a:srgbClr val="242424"/>
                </a:solidFill>
                <a:effectLst/>
                <a:highlight>
                  <a:srgbClr val="FFFFFF"/>
                </a:highlight>
                <a:latin typeface="source-serif-pro"/>
              </a:rPr>
              <a:t>You’re wondering when the Transformer will finally come into play, aren’t you?</a:t>
            </a:r>
          </a:p>
          <a:p>
            <a:pPr algn="l"/>
            <a:endParaRPr lang="en-US" sz="2000" dirty="0">
              <a:solidFill>
                <a:srgbClr val="242424"/>
              </a:solidFill>
              <a:highlight>
                <a:srgbClr val="FFFFFF"/>
              </a:highlight>
              <a:latin typeface="source-serif-pro"/>
            </a:endParaRPr>
          </a:p>
          <a:p>
            <a:pPr algn="l"/>
            <a:r>
              <a:rPr lang="en-US" sz="2000" b="0" i="1" dirty="0">
                <a:solidFill>
                  <a:srgbClr val="242424"/>
                </a:solidFill>
                <a:effectLst/>
                <a:highlight>
                  <a:srgbClr val="FFFFFF"/>
                </a:highlight>
                <a:latin typeface="source-serif-pro"/>
              </a:rPr>
              <a:t>Attention</a:t>
            </a:r>
            <a:r>
              <a:rPr lang="en-US" sz="2000" b="0" i="0" dirty="0">
                <a:solidFill>
                  <a:srgbClr val="242424"/>
                </a:solidFill>
                <a:effectLst/>
                <a:highlight>
                  <a:srgbClr val="FFFFFF"/>
                </a:highlight>
                <a:latin typeface="source-serif-pro"/>
              </a:rPr>
              <a:t>. </a:t>
            </a:r>
            <a:r>
              <a:rPr lang="en-US" sz="2000" dirty="0"/>
              <a:t>The attention mechanism looks at an input sequence and decides at each step which other parts of the sequence are important.</a:t>
            </a:r>
            <a:r>
              <a:rPr lang="en-US" sz="2000" b="0" i="0" dirty="0">
                <a:solidFill>
                  <a:srgbClr val="242424"/>
                </a:solidFill>
                <a:effectLst/>
                <a:highlight>
                  <a:srgbClr val="FFFFFF"/>
                </a:highlight>
                <a:latin typeface="source-serif-pro"/>
              </a:rPr>
              <a:t> It sounds abstract, but let me clarify with an easy example: When reading this text, you always focus on the word you read but at the same time your mind still holds the important keywords of the text in memory in order to provide context.</a:t>
            </a:r>
            <a:endParaRPr lang="en-US" sz="1050" dirty="0">
              <a:latin typeface="Open Sans"/>
              <a:ea typeface="Open Sans"/>
              <a:cs typeface="Open Sans"/>
              <a:sym typeface="Open Sans"/>
            </a:endParaRPr>
          </a:p>
          <a:p>
            <a:pPr marL="457200" lvl="0" indent="-349250" algn="l" rtl="0">
              <a:spcBef>
                <a:spcPts val="0"/>
              </a:spcBef>
              <a:spcAft>
                <a:spcPts val="0"/>
              </a:spcAft>
              <a:buSzPts val="1900"/>
              <a:buFont typeface="Open Sans"/>
              <a:buChar char="●"/>
            </a:pPr>
            <a:endParaRPr lang="en-US" sz="1050" dirty="0">
              <a:latin typeface="Open Sans"/>
              <a:ea typeface="Open Sans"/>
              <a:cs typeface="Open Sans"/>
              <a:sym typeface="Open Sans"/>
            </a:endParaRPr>
          </a:p>
          <a:p>
            <a:pPr algn="l"/>
            <a:endParaRPr lang="en-US" sz="2000" b="0" i="0" dirty="0">
              <a:solidFill>
                <a:srgbClr val="242424"/>
              </a:solidFill>
              <a:effectLst/>
              <a:highlight>
                <a:srgbClr val="FFFFFF"/>
              </a:highlight>
              <a:latin typeface="source-serif-pro"/>
            </a:endParaRPr>
          </a:p>
          <a:p>
            <a:pPr marL="107950" lvl="0" algn="l" rtl="0">
              <a:spcBef>
                <a:spcPts val="0"/>
              </a:spcBef>
              <a:spcAft>
                <a:spcPts val="0"/>
              </a:spcAft>
              <a:buSzPts val="1900"/>
            </a:pPr>
            <a:endParaRPr lang="en" sz="2000" dirty="0">
              <a:latin typeface="Open Sans"/>
              <a:ea typeface="Open Sans"/>
              <a:cs typeface="Open Sans"/>
              <a:sym typeface="Open Sans"/>
            </a:endParaRPr>
          </a:p>
          <a:p>
            <a:pPr marL="457200" lvl="0" indent="-349250" algn="l" rtl="0">
              <a:spcBef>
                <a:spcPts val="0"/>
              </a:spcBef>
              <a:spcAft>
                <a:spcPts val="0"/>
              </a:spcAft>
              <a:buSzPts val="1900"/>
              <a:buFont typeface="Open Sans"/>
              <a:buChar char="●"/>
            </a:pPr>
            <a:endParaRPr sz="2000" dirty="0">
              <a:latin typeface="Open Sans"/>
              <a:ea typeface="Open Sans"/>
              <a:cs typeface="Open Sans"/>
              <a:sym typeface="Open Sans"/>
            </a:endParaRPr>
          </a:p>
          <a:p>
            <a:pPr marL="0" lvl="0" indent="0" algn="l" rtl="0">
              <a:spcBef>
                <a:spcPts val="0"/>
              </a:spcBef>
              <a:spcAft>
                <a:spcPts val="0"/>
              </a:spcAft>
              <a:buNone/>
            </a:pPr>
            <a:endParaRPr sz="1900" dirty="0">
              <a:latin typeface="Open Sans"/>
              <a:ea typeface="Open Sans"/>
              <a:cs typeface="Open Sans"/>
              <a:sym typeface="Open Sans"/>
            </a:endParaRPr>
          </a:p>
        </p:txBody>
      </p:sp>
    </p:spTree>
    <p:extLst>
      <p:ext uri="{BB962C8B-B14F-4D97-AF65-F5344CB8AC3E}">
        <p14:creationId xmlns:p14="http://schemas.microsoft.com/office/powerpoint/2010/main" val="30132534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5"/>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6" name="Google Shape;186;p25"/>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187" name="Google Shape;187;p25"/>
          <p:cNvSpPr txBox="1"/>
          <p:nvPr/>
        </p:nvSpPr>
        <p:spPr>
          <a:xfrm>
            <a:off x="132075" y="170000"/>
            <a:ext cx="89274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500" dirty="0">
                <a:solidFill>
                  <a:srgbClr val="434343"/>
                </a:solidFill>
                <a:latin typeface="Economica"/>
                <a:ea typeface="Economica"/>
                <a:cs typeface="Economica"/>
                <a:sym typeface="Economica"/>
              </a:rPr>
              <a:t>Example</a:t>
            </a:r>
            <a:endParaRPr sz="4500" dirty="0">
              <a:solidFill>
                <a:srgbClr val="434343"/>
              </a:solidFill>
              <a:latin typeface="Economica"/>
              <a:ea typeface="Economica"/>
              <a:cs typeface="Economica"/>
              <a:sym typeface="Economica"/>
            </a:endParaRPr>
          </a:p>
        </p:txBody>
      </p:sp>
      <p:sp>
        <p:nvSpPr>
          <p:cNvPr id="188" name="Google Shape;188;p25"/>
          <p:cNvSpPr txBox="1"/>
          <p:nvPr/>
        </p:nvSpPr>
        <p:spPr>
          <a:xfrm>
            <a:off x="318529" y="1052525"/>
            <a:ext cx="8975100" cy="5801700"/>
          </a:xfrm>
          <a:prstGeom prst="rect">
            <a:avLst/>
          </a:prstGeom>
          <a:noFill/>
          <a:ln>
            <a:noFill/>
          </a:ln>
        </p:spPr>
        <p:txBody>
          <a:bodyPr spcFirstLastPara="1" wrap="square" lIns="91425" tIns="91425" rIns="91425" bIns="91425" anchor="t" anchorCtr="0">
            <a:noAutofit/>
          </a:bodyPr>
          <a:lstStyle/>
          <a:p>
            <a:pPr algn="l" fontAlgn="base"/>
            <a:endParaRPr lang="en-US" sz="2000" b="0" i="0" dirty="0">
              <a:solidFill>
                <a:srgbClr val="273239"/>
              </a:solidFill>
              <a:effectLst/>
              <a:highlight>
                <a:srgbClr val="FFFFFF"/>
              </a:highlight>
              <a:latin typeface="Nunito" pitchFamily="2" charset="0"/>
            </a:endParaRPr>
          </a:p>
          <a:p>
            <a:pPr algn="l"/>
            <a:r>
              <a:rPr lang="en-US" sz="2800" b="0" i="0" dirty="0">
                <a:solidFill>
                  <a:srgbClr val="242424"/>
                </a:solidFill>
                <a:effectLst/>
                <a:highlight>
                  <a:srgbClr val="FFFFFF"/>
                </a:highlight>
                <a:latin typeface="source-serif-pro"/>
              </a:rPr>
              <a:t>An attention-mechanism works similarly for a given sequence. For our example with the human Encoder and Decoder, imagine that instead of only writing down the translation of the sentence in the imaginary language, the Encoder also writes down keywords that are important to the semantics of the sentence, and gives them to the Decoder in addition to the regular translation. Those new keywords make the translation much easier for the Decoder because it knows what parts of the sentence are important and which key terms give the sentence context.</a:t>
            </a:r>
            <a:endParaRPr lang="en-US" sz="1050" dirty="0">
              <a:latin typeface="Open Sans"/>
              <a:ea typeface="Open Sans"/>
              <a:cs typeface="Open Sans"/>
              <a:sym typeface="Open Sans"/>
            </a:endParaRPr>
          </a:p>
          <a:p>
            <a:pPr algn="l"/>
            <a:endParaRPr lang="en-US" sz="2000" b="0" i="0" dirty="0">
              <a:solidFill>
                <a:srgbClr val="242424"/>
              </a:solidFill>
              <a:effectLst/>
              <a:highlight>
                <a:srgbClr val="FFFFFF"/>
              </a:highlight>
              <a:latin typeface="source-serif-pro"/>
            </a:endParaRPr>
          </a:p>
          <a:p>
            <a:pPr marL="107950" lvl="0" algn="l" rtl="0">
              <a:spcBef>
                <a:spcPts val="0"/>
              </a:spcBef>
              <a:spcAft>
                <a:spcPts val="0"/>
              </a:spcAft>
              <a:buSzPts val="1900"/>
            </a:pPr>
            <a:endParaRPr lang="en" sz="2000" dirty="0">
              <a:latin typeface="Open Sans"/>
              <a:ea typeface="Open Sans"/>
              <a:cs typeface="Open Sans"/>
              <a:sym typeface="Open Sans"/>
            </a:endParaRPr>
          </a:p>
          <a:p>
            <a:pPr marL="457200" lvl="0" indent="-349250" algn="l" rtl="0">
              <a:spcBef>
                <a:spcPts val="0"/>
              </a:spcBef>
              <a:spcAft>
                <a:spcPts val="0"/>
              </a:spcAft>
              <a:buSzPts val="1900"/>
              <a:buFont typeface="Open Sans"/>
              <a:buChar char="●"/>
            </a:pPr>
            <a:endParaRPr sz="2000" dirty="0">
              <a:latin typeface="Open Sans"/>
              <a:ea typeface="Open Sans"/>
              <a:cs typeface="Open Sans"/>
              <a:sym typeface="Open Sans"/>
            </a:endParaRPr>
          </a:p>
          <a:p>
            <a:pPr marL="0" lvl="0" indent="0" algn="l" rtl="0">
              <a:spcBef>
                <a:spcPts val="0"/>
              </a:spcBef>
              <a:spcAft>
                <a:spcPts val="0"/>
              </a:spcAft>
              <a:buNone/>
            </a:pPr>
            <a:endParaRPr sz="1900" dirty="0">
              <a:latin typeface="Open Sans"/>
              <a:ea typeface="Open Sans"/>
              <a:cs typeface="Open Sans"/>
              <a:sym typeface="Open Sans"/>
            </a:endParaRPr>
          </a:p>
        </p:txBody>
      </p:sp>
    </p:spTree>
    <p:extLst>
      <p:ext uri="{BB962C8B-B14F-4D97-AF65-F5344CB8AC3E}">
        <p14:creationId xmlns:p14="http://schemas.microsoft.com/office/powerpoint/2010/main" val="34655136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5"/>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6" name="Google Shape;186;p25"/>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187" name="Google Shape;187;p25"/>
          <p:cNvSpPr txBox="1"/>
          <p:nvPr/>
        </p:nvSpPr>
        <p:spPr>
          <a:xfrm>
            <a:off x="132075" y="170000"/>
            <a:ext cx="89274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500" dirty="0">
                <a:solidFill>
                  <a:srgbClr val="434343"/>
                </a:solidFill>
                <a:latin typeface="Economica"/>
                <a:ea typeface="Economica"/>
                <a:cs typeface="Economica"/>
                <a:sym typeface="Economica"/>
              </a:rPr>
              <a:t>Example</a:t>
            </a:r>
            <a:endParaRPr sz="4500" dirty="0">
              <a:solidFill>
                <a:srgbClr val="434343"/>
              </a:solidFill>
              <a:latin typeface="Economica"/>
              <a:ea typeface="Economica"/>
              <a:cs typeface="Economica"/>
              <a:sym typeface="Economica"/>
            </a:endParaRPr>
          </a:p>
        </p:txBody>
      </p:sp>
      <p:sp>
        <p:nvSpPr>
          <p:cNvPr id="188" name="Google Shape;188;p25"/>
          <p:cNvSpPr txBox="1"/>
          <p:nvPr/>
        </p:nvSpPr>
        <p:spPr>
          <a:xfrm>
            <a:off x="318529" y="1052525"/>
            <a:ext cx="8975100" cy="5801700"/>
          </a:xfrm>
          <a:prstGeom prst="rect">
            <a:avLst/>
          </a:prstGeom>
          <a:noFill/>
          <a:ln>
            <a:noFill/>
          </a:ln>
        </p:spPr>
        <p:txBody>
          <a:bodyPr spcFirstLastPara="1" wrap="square" lIns="91425" tIns="91425" rIns="91425" bIns="91425" anchor="t" anchorCtr="0">
            <a:noAutofit/>
          </a:bodyPr>
          <a:lstStyle/>
          <a:p>
            <a:pPr algn="l" fontAlgn="base"/>
            <a:endParaRPr lang="en-US" sz="2000" b="0" i="0" dirty="0">
              <a:solidFill>
                <a:srgbClr val="273239"/>
              </a:solidFill>
              <a:effectLst/>
              <a:highlight>
                <a:srgbClr val="FFFFFF"/>
              </a:highlight>
              <a:latin typeface="Nunito" pitchFamily="2" charset="0"/>
            </a:endParaRPr>
          </a:p>
          <a:p>
            <a:pPr algn="l"/>
            <a:r>
              <a:rPr lang="en-US" sz="3600" b="0" i="0" dirty="0">
                <a:solidFill>
                  <a:srgbClr val="242424"/>
                </a:solidFill>
                <a:effectLst/>
                <a:highlight>
                  <a:srgbClr val="FFFFFF"/>
                </a:highlight>
                <a:latin typeface="source-serif-pro"/>
              </a:rPr>
              <a:t>In other words, for each input that the LSTM (Encoder) reads, the attention-mechanism takes into account several other inputs at the same time and decides which ones are important by attributing different weights to those inputs. The Decoder will then take as input the encoded sentence and the weights provided by the attention-mechanism</a:t>
            </a:r>
            <a:endParaRPr lang="en-US" sz="2000" b="0" i="0" dirty="0">
              <a:solidFill>
                <a:srgbClr val="242424"/>
              </a:solidFill>
              <a:effectLst/>
              <a:highlight>
                <a:srgbClr val="FFFFFF"/>
              </a:highlight>
              <a:latin typeface="source-serif-pro"/>
            </a:endParaRPr>
          </a:p>
          <a:p>
            <a:pPr marL="107950" lvl="0" algn="l" rtl="0">
              <a:spcBef>
                <a:spcPts val="0"/>
              </a:spcBef>
              <a:spcAft>
                <a:spcPts val="0"/>
              </a:spcAft>
              <a:buSzPts val="1900"/>
            </a:pPr>
            <a:endParaRPr lang="en" sz="2000" dirty="0">
              <a:latin typeface="Open Sans"/>
              <a:ea typeface="Open Sans"/>
              <a:cs typeface="Open Sans"/>
              <a:sym typeface="Open Sans"/>
            </a:endParaRPr>
          </a:p>
          <a:p>
            <a:pPr marL="457200" lvl="0" indent="-349250" algn="l" rtl="0">
              <a:spcBef>
                <a:spcPts val="0"/>
              </a:spcBef>
              <a:spcAft>
                <a:spcPts val="0"/>
              </a:spcAft>
              <a:buSzPts val="1900"/>
              <a:buFont typeface="Open Sans"/>
              <a:buChar char="●"/>
            </a:pPr>
            <a:endParaRPr sz="2000" dirty="0">
              <a:latin typeface="Open Sans"/>
              <a:ea typeface="Open Sans"/>
              <a:cs typeface="Open Sans"/>
              <a:sym typeface="Open Sans"/>
            </a:endParaRPr>
          </a:p>
          <a:p>
            <a:pPr marL="0" lvl="0" indent="0" algn="l" rtl="0">
              <a:spcBef>
                <a:spcPts val="0"/>
              </a:spcBef>
              <a:spcAft>
                <a:spcPts val="0"/>
              </a:spcAft>
              <a:buNone/>
            </a:pPr>
            <a:endParaRPr sz="1900" dirty="0">
              <a:latin typeface="Open Sans"/>
              <a:ea typeface="Open Sans"/>
              <a:cs typeface="Open Sans"/>
              <a:sym typeface="Open Sans"/>
            </a:endParaRPr>
          </a:p>
        </p:txBody>
      </p:sp>
    </p:spTree>
    <p:extLst>
      <p:ext uri="{BB962C8B-B14F-4D97-AF65-F5344CB8AC3E}">
        <p14:creationId xmlns:p14="http://schemas.microsoft.com/office/powerpoint/2010/main" val="38476198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6"/>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95" name="Google Shape;195;p26"/>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196" name="Google Shape;196;p26"/>
          <p:cNvSpPr txBox="1"/>
          <p:nvPr/>
        </p:nvSpPr>
        <p:spPr>
          <a:xfrm>
            <a:off x="75" y="170000"/>
            <a:ext cx="91440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000">
                <a:solidFill>
                  <a:srgbClr val="434343"/>
                </a:solidFill>
                <a:latin typeface="Economica"/>
                <a:ea typeface="Economica"/>
                <a:cs typeface="Economica"/>
                <a:sym typeface="Economica"/>
              </a:rPr>
              <a:t>Generative Adversarial Network (GAN)</a:t>
            </a:r>
            <a:endParaRPr sz="4000">
              <a:solidFill>
                <a:srgbClr val="434343"/>
              </a:solidFill>
              <a:latin typeface="Economica"/>
              <a:ea typeface="Economica"/>
              <a:cs typeface="Economica"/>
              <a:sym typeface="Economica"/>
            </a:endParaRPr>
          </a:p>
        </p:txBody>
      </p:sp>
      <p:sp>
        <p:nvSpPr>
          <p:cNvPr id="197" name="Google Shape;197;p26"/>
          <p:cNvSpPr txBox="1"/>
          <p:nvPr/>
        </p:nvSpPr>
        <p:spPr>
          <a:xfrm>
            <a:off x="290475" y="975200"/>
            <a:ext cx="8569200" cy="58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Open Sans"/>
                <a:ea typeface="Open Sans"/>
                <a:cs typeface="Open Sans"/>
                <a:sym typeface="Open Sans"/>
              </a:rPr>
              <a:t>Go to </a:t>
            </a:r>
            <a:r>
              <a:rPr lang="en" sz="1800" u="sng">
                <a:solidFill>
                  <a:schemeClr val="hlink"/>
                </a:solidFill>
                <a:latin typeface="Open Sans"/>
                <a:ea typeface="Open Sans"/>
                <a:cs typeface="Open Sans"/>
                <a:sym typeface="Open Sans"/>
                <a:hlinkClick r:id="rId3"/>
              </a:rPr>
              <a:t>https://thispersondoesnotexist.com/</a:t>
            </a:r>
            <a:endParaRPr sz="18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latin typeface="Open Sans"/>
              <a:ea typeface="Open Sans"/>
              <a:cs typeface="Open Sans"/>
              <a:sym typeface="Open Sans"/>
            </a:endParaRPr>
          </a:p>
          <a:p>
            <a:pPr marL="0" lvl="0" indent="0" algn="l" rtl="0">
              <a:spcBef>
                <a:spcPts val="0"/>
              </a:spcBef>
              <a:spcAft>
                <a:spcPts val="0"/>
              </a:spcAft>
              <a:buNone/>
            </a:pPr>
            <a:r>
              <a:rPr lang="en" sz="1800">
                <a:latin typeface="Open Sans"/>
                <a:ea typeface="Open Sans"/>
                <a:cs typeface="Open Sans"/>
                <a:sym typeface="Open Sans"/>
              </a:rPr>
              <a:t>What do you see? A normal human being, right?</a:t>
            </a:r>
            <a:endParaRPr sz="18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a:latin typeface="Open Sans"/>
                <a:ea typeface="Open Sans"/>
                <a:cs typeface="Open Sans"/>
                <a:sym typeface="Open Sans"/>
              </a:rPr>
              <a:t>If you didn't figure out from the website name yet, the person you saw does not actually exist! It's an image generated by a Deep Learning technique called GAN. Each time you refresh the website, you'll see a completely new person.</a:t>
            </a:r>
            <a:endParaRPr sz="18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a:latin typeface="Open Sans"/>
                <a:ea typeface="Open Sans"/>
                <a:cs typeface="Open Sans"/>
                <a:sym typeface="Open Sans"/>
              </a:rPr>
              <a:t>How cool is that?</a:t>
            </a:r>
            <a:endParaRPr sz="1800">
              <a:latin typeface="Open Sans"/>
              <a:ea typeface="Open Sans"/>
              <a:cs typeface="Open Sans"/>
              <a:sym typeface="Open Sans"/>
            </a:endParaRPr>
          </a:p>
          <a:p>
            <a:pPr marL="0" lvl="0" indent="0" algn="l" rtl="0">
              <a:spcBef>
                <a:spcPts val="0"/>
              </a:spcBef>
              <a:spcAft>
                <a:spcPts val="0"/>
              </a:spcAft>
              <a:buNone/>
            </a:pPr>
            <a:endParaRPr sz="1800">
              <a:latin typeface="Open Sans"/>
              <a:ea typeface="Open Sans"/>
              <a:cs typeface="Open Sans"/>
              <a:sym typeface="Open Sans"/>
            </a:endParaRPr>
          </a:p>
        </p:txBody>
      </p:sp>
      <p:pic>
        <p:nvPicPr>
          <p:cNvPr id="198" name="Google Shape;198;p26"/>
          <p:cNvPicPr preferRelativeResize="0"/>
          <p:nvPr/>
        </p:nvPicPr>
        <p:blipFill>
          <a:blip r:embed="rId4">
            <a:alphaModFix/>
          </a:blip>
          <a:stretch>
            <a:fillRect/>
          </a:stretch>
        </p:blipFill>
        <p:spPr>
          <a:xfrm>
            <a:off x="868200" y="3286023"/>
            <a:ext cx="7407600" cy="34800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7"/>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04" name="Google Shape;204;p27"/>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205" name="Google Shape;205;p27"/>
          <p:cNvSpPr txBox="1"/>
          <p:nvPr/>
        </p:nvSpPr>
        <p:spPr>
          <a:xfrm>
            <a:off x="290475" y="975200"/>
            <a:ext cx="8569200" cy="58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Open Sans"/>
                <a:ea typeface="Open Sans"/>
                <a:cs typeface="Open Sans"/>
                <a:sym typeface="Open Sans"/>
              </a:rPr>
              <a:t>Let us look at some examples to understand what a GAN and its variants are capable of:</a:t>
            </a:r>
            <a:endParaRPr sz="1800">
              <a:latin typeface="Open Sans"/>
              <a:ea typeface="Open Sans"/>
              <a:cs typeface="Open Sans"/>
              <a:sym typeface="Open Sans"/>
            </a:endParaRPr>
          </a:p>
          <a:p>
            <a:pPr marL="0" lvl="0" indent="0" algn="l" rtl="0">
              <a:spcBef>
                <a:spcPts val="0"/>
              </a:spcBef>
              <a:spcAft>
                <a:spcPts val="0"/>
              </a:spcAft>
              <a:buNone/>
            </a:pPr>
            <a:endParaRPr sz="1800">
              <a:latin typeface="Open Sans"/>
              <a:ea typeface="Open Sans"/>
              <a:cs typeface="Open Sans"/>
              <a:sym typeface="Open Sans"/>
            </a:endParaRPr>
          </a:p>
          <a:p>
            <a:pPr marL="0" lvl="0" indent="0" algn="l" rtl="0">
              <a:spcBef>
                <a:spcPts val="0"/>
              </a:spcBef>
              <a:spcAft>
                <a:spcPts val="0"/>
              </a:spcAft>
              <a:buNone/>
            </a:pPr>
            <a:endParaRPr sz="1800">
              <a:latin typeface="Open Sans"/>
              <a:ea typeface="Open Sans"/>
              <a:cs typeface="Open Sans"/>
              <a:sym typeface="Open Sans"/>
            </a:endParaRPr>
          </a:p>
          <a:p>
            <a:pPr marL="0" lvl="0" indent="0" algn="l" rtl="0">
              <a:spcBef>
                <a:spcPts val="0"/>
              </a:spcBef>
              <a:spcAft>
                <a:spcPts val="0"/>
              </a:spcAft>
              <a:buNone/>
            </a:pPr>
            <a:endParaRPr sz="1800">
              <a:latin typeface="Open Sans"/>
              <a:ea typeface="Open Sans"/>
              <a:cs typeface="Open Sans"/>
              <a:sym typeface="Open Sans"/>
            </a:endParaRPr>
          </a:p>
          <a:p>
            <a:pPr marL="0" lvl="0" indent="0" algn="l" rtl="0">
              <a:spcBef>
                <a:spcPts val="0"/>
              </a:spcBef>
              <a:spcAft>
                <a:spcPts val="0"/>
              </a:spcAft>
              <a:buNone/>
            </a:pPr>
            <a:endParaRPr sz="1800">
              <a:latin typeface="Open Sans"/>
              <a:ea typeface="Open Sans"/>
              <a:cs typeface="Open Sans"/>
              <a:sym typeface="Open Sans"/>
            </a:endParaRPr>
          </a:p>
          <a:p>
            <a:pPr marL="0" lvl="0" indent="0" algn="l" rtl="0">
              <a:spcBef>
                <a:spcPts val="0"/>
              </a:spcBef>
              <a:spcAft>
                <a:spcPts val="0"/>
              </a:spcAft>
              <a:buNone/>
            </a:pPr>
            <a:endParaRPr sz="1800">
              <a:latin typeface="Open Sans"/>
              <a:ea typeface="Open Sans"/>
              <a:cs typeface="Open Sans"/>
              <a:sym typeface="Open Sans"/>
            </a:endParaRPr>
          </a:p>
          <a:p>
            <a:pPr marL="0" lvl="0" indent="0" algn="l" rtl="0">
              <a:spcBef>
                <a:spcPts val="0"/>
              </a:spcBef>
              <a:spcAft>
                <a:spcPts val="0"/>
              </a:spcAft>
              <a:buNone/>
            </a:pPr>
            <a:endParaRPr sz="1800">
              <a:latin typeface="Open Sans"/>
              <a:ea typeface="Open Sans"/>
              <a:cs typeface="Open Sans"/>
              <a:sym typeface="Open Sans"/>
            </a:endParaRPr>
          </a:p>
          <a:p>
            <a:pPr marL="0" lvl="0" indent="0" algn="l" rtl="0">
              <a:spcBef>
                <a:spcPts val="0"/>
              </a:spcBef>
              <a:spcAft>
                <a:spcPts val="0"/>
              </a:spcAft>
              <a:buNone/>
            </a:pPr>
            <a:endParaRPr sz="1800">
              <a:latin typeface="Open Sans"/>
              <a:ea typeface="Open Sans"/>
              <a:cs typeface="Open Sans"/>
              <a:sym typeface="Open Sans"/>
            </a:endParaRPr>
          </a:p>
          <a:p>
            <a:pPr marL="0" lvl="0" indent="0" algn="l" rtl="0">
              <a:spcBef>
                <a:spcPts val="0"/>
              </a:spcBef>
              <a:spcAft>
                <a:spcPts val="0"/>
              </a:spcAft>
              <a:buNone/>
            </a:pPr>
            <a:endParaRPr sz="1800">
              <a:latin typeface="Open Sans"/>
              <a:ea typeface="Open Sans"/>
              <a:cs typeface="Open Sans"/>
              <a:sym typeface="Open Sans"/>
            </a:endParaRPr>
          </a:p>
          <a:p>
            <a:pPr marL="0" lvl="0" indent="0" algn="l" rtl="0">
              <a:spcBef>
                <a:spcPts val="0"/>
              </a:spcBef>
              <a:spcAft>
                <a:spcPts val="0"/>
              </a:spcAft>
              <a:buNone/>
            </a:pPr>
            <a:endParaRPr sz="1800">
              <a:latin typeface="Open Sans"/>
              <a:ea typeface="Open Sans"/>
              <a:cs typeface="Open Sans"/>
              <a:sym typeface="Open Sans"/>
            </a:endParaRPr>
          </a:p>
          <a:p>
            <a:pPr marL="0" lvl="0" indent="0" algn="l" rtl="0">
              <a:spcBef>
                <a:spcPts val="0"/>
              </a:spcBef>
              <a:spcAft>
                <a:spcPts val="0"/>
              </a:spcAft>
              <a:buNone/>
            </a:pPr>
            <a:endParaRPr sz="1800">
              <a:latin typeface="Open Sans"/>
              <a:ea typeface="Open Sans"/>
              <a:cs typeface="Open Sans"/>
              <a:sym typeface="Open Sans"/>
            </a:endParaRPr>
          </a:p>
          <a:p>
            <a:pPr marL="0" lvl="0" indent="0" algn="l" rtl="0">
              <a:spcBef>
                <a:spcPts val="0"/>
              </a:spcBef>
              <a:spcAft>
                <a:spcPts val="0"/>
              </a:spcAft>
              <a:buNone/>
            </a:pPr>
            <a:endParaRPr sz="1800">
              <a:latin typeface="Open Sans"/>
              <a:ea typeface="Open Sans"/>
              <a:cs typeface="Open Sans"/>
              <a:sym typeface="Open Sans"/>
            </a:endParaRPr>
          </a:p>
          <a:p>
            <a:pPr marL="0" lvl="0" indent="0" algn="l" rtl="0">
              <a:spcBef>
                <a:spcPts val="0"/>
              </a:spcBef>
              <a:spcAft>
                <a:spcPts val="0"/>
              </a:spcAft>
              <a:buNone/>
            </a:pPr>
            <a:endParaRPr sz="1800">
              <a:latin typeface="Open Sans"/>
              <a:ea typeface="Open Sans"/>
              <a:cs typeface="Open Sans"/>
              <a:sym typeface="Open Sans"/>
            </a:endParaRPr>
          </a:p>
          <a:p>
            <a:pPr marL="457200" lvl="0" indent="-342900" algn="l" rtl="0">
              <a:spcBef>
                <a:spcPts val="0"/>
              </a:spcBef>
              <a:spcAft>
                <a:spcPts val="0"/>
              </a:spcAft>
              <a:buSzPts val="1800"/>
              <a:buFont typeface="Open Sans"/>
              <a:buChar char="●"/>
            </a:pPr>
            <a:r>
              <a:rPr lang="en" sz="1800">
                <a:latin typeface="Open Sans"/>
                <a:ea typeface="Open Sans"/>
                <a:cs typeface="Open Sans"/>
                <a:sym typeface="Open Sans"/>
              </a:rPr>
              <a:t>Given an image of the road, the network is able to fill in the details with objects such as cars etc. </a:t>
            </a:r>
            <a:endParaRPr sz="1800">
              <a:latin typeface="Open Sans"/>
              <a:ea typeface="Open Sans"/>
              <a:cs typeface="Open Sans"/>
              <a:sym typeface="Open Sans"/>
            </a:endParaRPr>
          </a:p>
          <a:p>
            <a:pPr marL="457200" lvl="0" indent="-342900" algn="l" rtl="0">
              <a:spcBef>
                <a:spcPts val="0"/>
              </a:spcBef>
              <a:spcAft>
                <a:spcPts val="0"/>
              </a:spcAft>
              <a:buSzPts val="1800"/>
              <a:buFont typeface="Open Sans"/>
              <a:buChar char="●"/>
            </a:pPr>
            <a:r>
              <a:rPr lang="en" sz="1800">
                <a:latin typeface="Open Sans"/>
                <a:ea typeface="Open Sans"/>
                <a:cs typeface="Open Sans"/>
                <a:sym typeface="Open Sans"/>
              </a:rPr>
              <a:t>The network is able to convert a black &amp; white image into colour. </a:t>
            </a:r>
            <a:endParaRPr sz="1800">
              <a:latin typeface="Open Sans"/>
              <a:ea typeface="Open Sans"/>
              <a:cs typeface="Open Sans"/>
              <a:sym typeface="Open Sans"/>
            </a:endParaRPr>
          </a:p>
          <a:p>
            <a:pPr marL="457200" lvl="0" indent="-342900" algn="l" rtl="0">
              <a:spcBef>
                <a:spcPts val="0"/>
              </a:spcBef>
              <a:spcAft>
                <a:spcPts val="0"/>
              </a:spcAft>
              <a:buSzPts val="1800"/>
              <a:buFont typeface="Open Sans"/>
              <a:buChar char="●"/>
            </a:pPr>
            <a:r>
              <a:rPr lang="en" sz="1800">
                <a:latin typeface="Open Sans"/>
                <a:ea typeface="Open Sans"/>
                <a:cs typeface="Open Sans"/>
                <a:sym typeface="Open Sans"/>
              </a:rPr>
              <a:t>Given an aerial map, the network is able to find the roads in the image. </a:t>
            </a:r>
            <a:endParaRPr sz="1800">
              <a:latin typeface="Open Sans"/>
              <a:ea typeface="Open Sans"/>
              <a:cs typeface="Open Sans"/>
              <a:sym typeface="Open Sans"/>
            </a:endParaRPr>
          </a:p>
          <a:p>
            <a:pPr marL="457200" lvl="0" indent="-342900" algn="l" rtl="0">
              <a:spcBef>
                <a:spcPts val="0"/>
              </a:spcBef>
              <a:spcAft>
                <a:spcPts val="0"/>
              </a:spcAft>
              <a:buSzPts val="1800"/>
              <a:buFont typeface="Open Sans"/>
              <a:buChar char="●"/>
            </a:pPr>
            <a:r>
              <a:rPr lang="en" sz="1800">
                <a:latin typeface="Open Sans"/>
                <a:ea typeface="Open Sans"/>
                <a:cs typeface="Open Sans"/>
                <a:sym typeface="Open Sans"/>
              </a:rPr>
              <a:t>It is also able to fill in the details of a photo, given the edges.</a:t>
            </a:r>
            <a:endParaRPr sz="1800">
              <a:latin typeface="Open Sans"/>
              <a:ea typeface="Open Sans"/>
              <a:cs typeface="Open Sans"/>
              <a:sym typeface="Open Sans"/>
            </a:endParaRPr>
          </a:p>
          <a:p>
            <a:pPr marL="0" lvl="0" indent="0" algn="l" rtl="0">
              <a:spcBef>
                <a:spcPts val="0"/>
              </a:spcBef>
              <a:spcAft>
                <a:spcPts val="0"/>
              </a:spcAft>
              <a:buNone/>
            </a:pPr>
            <a:endParaRPr sz="1800">
              <a:latin typeface="Open Sans"/>
              <a:ea typeface="Open Sans"/>
              <a:cs typeface="Open Sans"/>
              <a:sym typeface="Open Sans"/>
            </a:endParaRPr>
          </a:p>
        </p:txBody>
      </p:sp>
      <p:sp>
        <p:nvSpPr>
          <p:cNvPr id="206" name="Google Shape;206;p27"/>
          <p:cNvSpPr txBox="1"/>
          <p:nvPr/>
        </p:nvSpPr>
        <p:spPr>
          <a:xfrm>
            <a:off x="0" y="170000"/>
            <a:ext cx="91440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000">
                <a:solidFill>
                  <a:srgbClr val="434343"/>
                </a:solidFill>
                <a:latin typeface="Economica"/>
                <a:ea typeface="Economica"/>
                <a:cs typeface="Economica"/>
                <a:sym typeface="Economica"/>
              </a:rPr>
              <a:t>Generative Adversarial Network (GAN)</a:t>
            </a:r>
            <a:endParaRPr sz="4000">
              <a:solidFill>
                <a:srgbClr val="434343"/>
              </a:solidFill>
              <a:latin typeface="Economica"/>
              <a:ea typeface="Economica"/>
              <a:cs typeface="Economica"/>
              <a:sym typeface="Economica"/>
            </a:endParaRPr>
          </a:p>
        </p:txBody>
      </p:sp>
      <p:pic>
        <p:nvPicPr>
          <p:cNvPr id="207" name="Google Shape;207;p27"/>
          <p:cNvPicPr preferRelativeResize="0"/>
          <p:nvPr/>
        </p:nvPicPr>
        <p:blipFill>
          <a:blip r:embed="rId3">
            <a:alphaModFix/>
          </a:blip>
          <a:stretch>
            <a:fillRect/>
          </a:stretch>
        </p:blipFill>
        <p:spPr>
          <a:xfrm>
            <a:off x="334075" y="1678867"/>
            <a:ext cx="8551149" cy="322500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7"/>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2" name="Google Shape;102;p17"/>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103" name="Google Shape;103;p17"/>
          <p:cNvSpPr txBox="1"/>
          <p:nvPr/>
        </p:nvSpPr>
        <p:spPr>
          <a:xfrm>
            <a:off x="125" y="170000"/>
            <a:ext cx="91440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434343"/>
                </a:solidFill>
                <a:latin typeface="Economica"/>
                <a:ea typeface="Economica"/>
                <a:cs typeface="Economica"/>
                <a:sym typeface="Economica"/>
              </a:rPr>
              <a:t>Recurrent Neural Network (RNN)</a:t>
            </a:r>
            <a:endParaRPr sz="4800">
              <a:solidFill>
                <a:srgbClr val="434343"/>
              </a:solidFill>
              <a:latin typeface="Economica"/>
              <a:ea typeface="Economica"/>
              <a:cs typeface="Economica"/>
              <a:sym typeface="Economica"/>
            </a:endParaRPr>
          </a:p>
        </p:txBody>
      </p:sp>
      <p:sp>
        <p:nvSpPr>
          <p:cNvPr id="104" name="Google Shape;104;p17"/>
          <p:cNvSpPr txBox="1"/>
          <p:nvPr/>
        </p:nvSpPr>
        <p:spPr>
          <a:xfrm>
            <a:off x="170150" y="978675"/>
            <a:ext cx="8678700" cy="58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dirty="0">
                <a:latin typeface="Open Sans"/>
                <a:ea typeface="Open Sans"/>
                <a:cs typeface="Open Sans"/>
                <a:sym typeface="Open Sans"/>
              </a:rPr>
              <a:t>Imagine that you are watching a movie. Most likely you would be able to connect to the scenes of the movie and understand what is happening, right? All our thinking goes in a flow and based on previous frame we can connect the current frame easily. Our thoughts have persistence.</a:t>
            </a:r>
            <a:endParaRPr sz="1700" dirty="0">
              <a:latin typeface="Open Sans"/>
              <a:ea typeface="Open Sans"/>
              <a:cs typeface="Open Sans"/>
              <a:sym typeface="Open Sans"/>
            </a:endParaRPr>
          </a:p>
          <a:p>
            <a:pPr marL="0" lvl="0" indent="0" algn="l" rtl="0">
              <a:spcBef>
                <a:spcPts val="0"/>
              </a:spcBef>
              <a:spcAft>
                <a:spcPts val="0"/>
              </a:spcAft>
              <a:buNone/>
            </a:pPr>
            <a:endParaRPr sz="1700" dirty="0">
              <a:latin typeface="Open Sans"/>
              <a:ea typeface="Open Sans"/>
              <a:cs typeface="Open Sans"/>
              <a:sym typeface="Open Sans"/>
            </a:endParaRPr>
          </a:p>
          <a:p>
            <a:pPr marL="0" lvl="0" indent="0" algn="l" rtl="0">
              <a:spcBef>
                <a:spcPts val="0"/>
              </a:spcBef>
              <a:spcAft>
                <a:spcPts val="0"/>
              </a:spcAft>
              <a:buNone/>
            </a:pPr>
            <a:r>
              <a:rPr lang="en" sz="1700" dirty="0">
                <a:latin typeface="Open Sans"/>
                <a:ea typeface="Open Sans"/>
                <a:cs typeface="Open Sans"/>
                <a:sym typeface="Open Sans"/>
              </a:rPr>
              <a:t>Well, can we expect a neural network to make sense out of it? Not really!</a:t>
            </a:r>
            <a:endParaRPr sz="1700" dirty="0">
              <a:latin typeface="Open Sans"/>
              <a:ea typeface="Open Sans"/>
              <a:cs typeface="Open Sans"/>
              <a:sym typeface="Open Sans"/>
            </a:endParaRPr>
          </a:p>
          <a:p>
            <a:pPr marL="0" lvl="0" indent="0" algn="l" rtl="0">
              <a:spcBef>
                <a:spcPts val="0"/>
              </a:spcBef>
              <a:spcAft>
                <a:spcPts val="0"/>
              </a:spcAft>
              <a:buNone/>
            </a:pPr>
            <a:endParaRPr sz="1700" dirty="0">
              <a:latin typeface="Open Sans"/>
              <a:ea typeface="Open Sans"/>
              <a:cs typeface="Open Sans"/>
              <a:sym typeface="Open Sans"/>
            </a:endParaRPr>
          </a:p>
          <a:p>
            <a:pPr marL="0" lvl="0" indent="0" algn="l" rtl="0">
              <a:spcBef>
                <a:spcPts val="0"/>
              </a:spcBef>
              <a:spcAft>
                <a:spcPts val="0"/>
              </a:spcAft>
              <a:buNone/>
            </a:pPr>
            <a:r>
              <a:rPr lang="en" sz="1700" dirty="0">
                <a:latin typeface="Open Sans"/>
                <a:ea typeface="Open Sans"/>
                <a:cs typeface="Open Sans"/>
                <a:sym typeface="Open Sans"/>
              </a:rPr>
              <a:t>Our traditional neural network architectures (</a:t>
            </a:r>
            <a:r>
              <a:rPr lang="en" sz="1700" dirty="0">
                <a:solidFill>
                  <a:schemeClr val="dk1"/>
                </a:solidFill>
                <a:latin typeface="Open Sans"/>
                <a:ea typeface="Open Sans"/>
                <a:cs typeface="Open Sans"/>
                <a:sym typeface="Open Sans"/>
              </a:rPr>
              <a:t>Feed-forward neural networks)</a:t>
            </a:r>
            <a:r>
              <a:rPr lang="en" sz="1700" dirty="0">
                <a:latin typeface="Open Sans"/>
                <a:ea typeface="Open Sans"/>
                <a:cs typeface="Open Sans"/>
                <a:sym typeface="Open Sans"/>
              </a:rPr>
              <a:t> cannot do this. Given a particular sequence of frames, they cannot predict or understand what is happening at each point in the movie. </a:t>
            </a:r>
            <a:endParaRPr sz="1700" dirty="0">
              <a:latin typeface="Open Sans"/>
              <a:ea typeface="Open Sans"/>
              <a:cs typeface="Open Sans"/>
              <a:sym typeface="Open Sans"/>
            </a:endParaRPr>
          </a:p>
          <a:p>
            <a:pPr marL="0" lvl="0" indent="0" algn="l" rtl="0">
              <a:spcBef>
                <a:spcPts val="0"/>
              </a:spcBef>
              <a:spcAft>
                <a:spcPts val="0"/>
              </a:spcAft>
              <a:buNone/>
            </a:pPr>
            <a:endParaRPr sz="1700" dirty="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700" dirty="0">
                <a:latin typeface="Open Sans"/>
                <a:ea typeface="Open Sans"/>
                <a:cs typeface="Open Sans"/>
                <a:sym typeface="Open Sans"/>
              </a:rPr>
              <a:t>They have no memory of the input they receive and are bad at predicting what’s coming next. Because a feed-forward network only considers the current input, it has no understanding of sequence or time. It simply can’t remember anything about what happened in the past except its training.</a:t>
            </a:r>
            <a:endParaRPr sz="1700" dirty="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700" dirty="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700" dirty="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700" dirty="0">
              <a:latin typeface="Open Sans"/>
              <a:ea typeface="Open Sans"/>
              <a:cs typeface="Open Sans"/>
              <a:sym typeface="Open Sans"/>
            </a:endParaRPr>
          </a:p>
          <a:p>
            <a:pPr marL="0" lvl="0" indent="0" algn="l" rtl="0">
              <a:spcBef>
                <a:spcPts val="0"/>
              </a:spcBef>
              <a:spcAft>
                <a:spcPts val="0"/>
              </a:spcAft>
              <a:buNone/>
            </a:pPr>
            <a:endParaRPr sz="1700" dirty="0">
              <a:latin typeface="Open Sans"/>
              <a:ea typeface="Open Sans"/>
              <a:cs typeface="Open Sans"/>
              <a:sym typeface="Open Sans"/>
            </a:endParaRPr>
          </a:p>
          <a:p>
            <a:pPr marL="0" lvl="0" indent="0" algn="l" rtl="0">
              <a:spcBef>
                <a:spcPts val="0"/>
              </a:spcBef>
              <a:spcAft>
                <a:spcPts val="0"/>
              </a:spcAft>
              <a:buNone/>
            </a:pPr>
            <a:endParaRPr sz="1700" dirty="0">
              <a:latin typeface="Open Sans"/>
              <a:ea typeface="Open Sans"/>
              <a:cs typeface="Open Sans"/>
              <a:sym typeface="Open Sans"/>
            </a:endParaRPr>
          </a:p>
          <a:p>
            <a:pPr marL="0" lvl="0" indent="0" algn="l" rtl="0">
              <a:spcBef>
                <a:spcPts val="0"/>
              </a:spcBef>
              <a:spcAft>
                <a:spcPts val="0"/>
              </a:spcAft>
              <a:buNone/>
            </a:pPr>
            <a:endParaRPr sz="1700" dirty="0">
              <a:latin typeface="Open Sans"/>
              <a:ea typeface="Open Sans"/>
              <a:cs typeface="Open Sans"/>
              <a:sym typeface="Open Sans"/>
            </a:endParaRPr>
          </a:p>
          <a:p>
            <a:pPr marL="0" lvl="0" indent="0" algn="l" rtl="0">
              <a:spcBef>
                <a:spcPts val="0"/>
              </a:spcBef>
              <a:spcAft>
                <a:spcPts val="0"/>
              </a:spcAft>
              <a:buNone/>
            </a:pPr>
            <a:endParaRPr sz="1700" dirty="0">
              <a:latin typeface="Open Sans"/>
              <a:ea typeface="Open Sans"/>
              <a:cs typeface="Open Sans"/>
              <a:sym typeface="Open Sans"/>
            </a:endParaRPr>
          </a:p>
          <a:p>
            <a:pPr marL="0" lvl="0" indent="0" algn="l" rtl="0">
              <a:spcBef>
                <a:spcPts val="0"/>
              </a:spcBef>
              <a:spcAft>
                <a:spcPts val="0"/>
              </a:spcAft>
              <a:buNone/>
            </a:pPr>
            <a:endParaRPr sz="1700" dirty="0">
              <a:latin typeface="Open Sans"/>
              <a:ea typeface="Open Sans"/>
              <a:cs typeface="Open Sans"/>
              <a:sym typeface="Open Sans"/>
            </a:endParaRPr>
          </a:p>
        </p:txBody>
      </p:sp>
      <p:pic>
        <p:nvPicPr>
          <p:cNvPr id="105" name="Google Shape;105;p17"/>
          <p:cNvPicPr preferRelativeResize="0"/>
          <p:nvPr/>
        </p:nvPicPr>
        <p:blipFill rotWithShape="1">
          <a:blip r:embed="rId3">
            <a:alphaModFix/>
          </a:blip>
          <a:srcRect t="8628" b="12927"/>
          <a:stretch/>
        </p:blipFill>
        <p:spPr>
          <a:xfrm>
            <a:off x="2995187" y="5118725"/>
            <a:ext cx="3028626" cy="16905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8"/>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13" name="Google Shape;213;p28"/>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214" name="Google Shape;214;p28"/>
          <p:cNvSpPr txBox="1"/>
          <p:nvPr/>
        </p:nvSpPr>
        <p:spPr>
          <a:xfrm>
            <a:off x="290475" y="975200"/>
            <a:ext cx="8569200" cy="58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Open Sans"/>
                <a:ea typeface="Open Sans"/>
                <a:cs typeface="Open Sans"/>
                <a:sym typeface="Open Sans"/>
              </a:rPr>
              <a:t>The network learns to generate from a training distribution through a 2-player game. The two entities are Generator and Discriminator.</a:t>
            </a:r>
            <a:endParaRPr sz="1800">
              <a:latin typeface="Open Sans"/>
              <a:ea typeface="Open Sans"/>
              <a:cs typeface="Open Sans"/>
              <a:sym typeface="Open Sans"/>
            </a:endParaRPr>
          </a:p>
          <a:p>
            <a:pPr marL="0" lvl="0" indent="0" algn="l" rtl="0">
              <a:spcBef>
                <a:spcPts val="0"/>
              </a:spcBef>
              <a:spcAft>
                <a:spcPts val="0"/>
              </a:spcAft>
              <a:buNone/>
            </a:pPr>
            <a:endParaRPr sz="1800">
              <a:latin typeface="Open Sans"/>
              <a:ea typeface="Open Sans"/>
              <a:cs typeface="Open Sans"/>
              <a:sym typeface="Open Sans"/>
            </a:endParaRPr>
          </a:p>
          <a:p>
            <a:pPr marL="0" lvl="0" indent="0" algn="l" rtl="0">
              <a:spcBef>
                <a:spcPts val="0"/>
              </a:spcBef>
              <a:spcAft>
                <a:spcPts val="0"/>
              </a:spcAft>
              <a:buNone/>
            </a:pPr>
            <a:endParaRPr sz="1800">
              <a:latin typeface="Open Sans"/>
              <a:ea typeface="Open Sans"/>
              <a:cs typeface="Open Sans"/>
              <a:sym typeface="Open Sans"/>
            </a:endParaRPr>
          </a:p>
          <a:p>
            <a:pPr marL="0" lvl="0" indent="0" algn="l" rtl="0">
              <a:spcBef>
                <a:spcPts val="0"/>
              </a:spcBef>
              <a:spcAft>
                <a:spcPts val="0"/>
              </a:spcAft>
              <a:buNone/>
            </a:pPr>
            <a:endParaRPr sz="1800">
              <a:latin typeface="Open Sans"/>
              <a:ea typeface="Open Sans"/>
              <a:cs typeface="Open Sans"/>
              <a:sym typeface="Open Sans"/>
            </a:endParaRPr>
          </a:p>
          <a:p>
            <a:pPr marL="0" lvl="0" indent="0" algn="l" rtl="0">
              <a:spcBef>
                <a:spcPts val="0"/>
              </a:spcBef>
              <a:spcAft>
                <a:spcPts val="0"/>
              </a:spcAft>
              <a:buNone/>
            </a:pPr>
            <a:endParaRPr sz="1800">
              <a:latin typeface="Open Sans"/>
              <a:ea typeface="Open Sans"/>
              <a:cs typeface="Open Sans"/>
              <a:sym typeface="Open Sans"/>
            </a:endParaRPr>
          </a:p>
          <a:p>
            <a:pPr marL="0" lvl="0" indent="0" algn="l" rtl="0">
              <a:spcBef>
                <a:spcPts val="0"/>
              </a:spcBef>
              <a:spcAft>
                <a:spcPts val="0"/>
              </a:spcAft>
              <a:buNone/>
            </a:pPr>
            <a:endParaRPr sz="1800">
              <a:latin typeface="Open Sans"/>
              <a:ea typeface="Open Sans"/>
              <a:cs typeface="Open Sans"/>
              <a:sym typeface="Open Sans"/>
            </a:endParaRPr>
          </a:p>
          <a:p>
            <a:pPr marL="0" lvl="0" indent="0" algn="l" rtl="0">
              <a:spcBef>
                <a:spcPts val="0"/>
              </a:spcBef>
              <a:spcAft>
                <a:spcPts val="0"/>
              </a:spcAft>
              <a:buNone/>
            </a:pPr>
            <a:endParaRPr sz="1800">
              <a:latin typeface="Open Sans"/>
              <a:ea typeface="Open Sans"/>
              <a:cs typeface="Open Sans"/>
              <a:sym typeface="Open Sans"/>
            </a:endParaRPr>
          </a:p>
          <a:p>
            <a:pPr marL="0" lvl="0" indent="0" algn="l" rtl="0">
              <a:spcBef>
                <a:spcPts val="0"/>
              </a:spcBef>
              <a:spcAft>
                <a:spcPts val="0"/>
              </a:spcAft>
              <a:buNone/>
            </a:pPr>
            <a:endParaRPr sz="1800">
              <a:latin typeface="Open Sans"/>
              <a:ea typeface="Open Sans"/>
              <a:cs typeface="Open Sans"/>
              <a:sym typeface="Open Sans"/>
            </a:endParaRPr>
          </a:p>
          <a:p>
            <a:pPr marL="0" lvl="0" indent="0" algn="l" rtl="0">
              <a:spcBef>
                <a:spcPts val="0"/>
              </a:spcBef>
              <a:spcAft>
                <a:spcPts val="0"/>
              </a:spcAft>
              <a:buNone/>
            </a:pPr>
            <a:endParaRPr sz="1800">
              <a:latin typeface="Open Sans"/>
              <a:ea typeface="Open Sans"/>
              <a:cs typeface="Open Sans"/>
              <a:sym typeface="Open Sans"/>
            </a:endParaRPr>
          </a:p>
          <a:p>
            <a:pPr marL="0" lvl="0" indent="0" algn="l" rtl="0">
              <a:spcBef>
                <a:spcPts val="0"/>
              </a:spcBef>
              <a:spcAft>
                <a:spcPts val="0"/>
              </a:spcAft>
              <a:buNone/>
            </a:pPr>
            <a:endParaRPr sz="1800">
              <a:latin typeface="Open Sans"/>
              <a:ea typeface="Open Sans"/>
              <a:cs typeface="Open Sans"/>
              <a:sym typeface="Open Sans"/>
            </a:endParaRPr>
          </a:p>
          <a:p>
            <a:pPr marL="0" lvl="0" indent="0" algn="l" rtl="0">
              <a:spcBef>
                <a:spcPts val="0"/>
              </a:spcBef>
              <a:spcAft>
                <a:spcPts val="0"/>
              </a:spcAft>
              <a:buNone/>
            </a:pPr>
            <a:endParaRPr sz="1800">
              <a:latin typeface="Open Sans"/>
              <a:ea typeface="Open Sans"/>
              <a:cs typeface="Open Sans"/>
              <a:sym typeface="Open Sans"/>
            </a:endParaRPr>
          </a:p>
          <a:p>
            <a:pPr marL="0" lvl="0" indent="0" algn="l" rtl="0">
              <a:spcBef>
                <a:spcPts val="0"/>
              </a:spcBef>
              <a:spcAft>
                <a:spcPts val="0"/>
              </a:spcAft>
              <a:buNone/>
            </a:pPr>
            <a:endParaRPr sz="1800">
              <a:latin typeface="Open Sans"/>
              <a:ea typeface="Open Sans"/>
              <a:cs typeface="Open Sans"/>
              <a:sym typeface="Open Sans"/>
            </a:endParaRPr>
          </a:p>
          <a:p>
            <a:pPr marL="0" lvl="0" indent="0" algn="l" rtl="0">
              <a:spcBef>
                <a:spcPts val="0"/>
              </a:spcBef>
              <a:spcAft>
                <a:spcPts val="0"/>
              </a:spcAft>
              <a:buNone/>
            </a:pPr>
            <a:endParaRPr sz="1800">
              <a:latin typeface="Open Sans"/>
              <a:ea typeface="Open Sans"/>
              <a:cs typeface="Open Sans"/>
              <a:sym typeface="Open Sans"/>
            </a:endParaRPr>
          </a:p>
          <a:p>
            <a:pPr marL="0" lvl="0" indent="0" algn="l" rtl="0">
              <a:spcBef>
                <a:spcPts val="0"/>
              </a:spcBef>
              <a:spcAft>
                <a:spcPts val="0"/>
              </a:spcAft>
              <a:buNone/>
            </a:pPr>
            <a:endParaRPr sz="1800">
              <a:latin typeface="Open Sans"/>
              <a:ea typeface="Open Sans"/>
              <a:cs typeface="Open Sans"/>
              <a:sym typeface="Open Sans"/>
            </a:endParaRPr>
          </a:p>
          <a:p>
            <a:pPr marL="0" lvl="0" indent="0" algn="l" rtl="0">
              <a:spcBef>
                <a:spcPts val="0"/>
              </a:spcBef>
              <a:spcAft>
                <a:spcPts val="0"/>
              </a:spcAft>
              <a:buNone/>
            </a:pPr>
            <a:r>
              <a:rPr lang="en" sz="1800">
                <a:latin typeface="Open Sans"/>
                <a:ea typeface="Open Sans"/>
                <a:cs typeface="Open Sans"/>
                <a:sym typeface="Open Sans"/>
              </a:rPr>
              <a:t>As you can identify from their names, a generator is used to generate real-looking images and the discriminator’s job is to identify which one is a fake. No need to get into their details at the moment. Just enjoy the glory of GANs!</a:t>
            </a:r>
            <a:endParaRPr sz="1800">
              <a:latin typeface="Open Sans"/>
              <a:ea typeface="Open Sans"/>
              <a:cs typeface="Open Sans"/>
              <a:sym typeface="Open Sans"/>
            </a:endParaRPr>
          </a:p>
        </p:txBody>
      </p:sp>
      <p:sp>
        <p:nvSpPr>
          <p:cNvPr id="215" name="Google Shape;215;p28"/>
          <p:cNvSpPr txBox="1"/>
          <p:nvPr/>
        </p:nvSpPr>
        <p:spPr>
          <a:xfrm>
            <a:off x="75" y="170000"/>
            <a:ext cx="91440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000">
                <a:solidFill>
                  <a:srgbClr val="434343"/>
                </a:solidFill>
                <a:latin typeface="Economica"/>
                <a:ea typeface="Economica"/>
                <a:cs typeface="Economica"/>
                <a:sym typeface="Economica"/>
              </a:rPr>
              <a:t>Generative Adversarial Network (GAN)</a:t>
            </a:r>
            <a:endParaRPr sz="4000">
              <a:solidFill>
                <a:srgbClr val="434343"/>
              </a:solidFill>
              <a:latin typeface="Economica"/>
              <a:ea typeface="Economica"/>
              <a:cs typeface="Economica"/>
              <a:sym typeface="Economica"/>
            </a:endParaRPr>
          </a:p>
        </p:txBody>
      </p:sp>
      <p:pic>
        <p:nvPicPr>
          <p:cNvPr id="216" name="Google Shape;216;p28"/>
          <p:cNvPicPr preferRelativeResize="0"/>
          <p:nvPr/>
        </p:nvPicPr>
        <p:blipFill>
          <a:blip r:embed="rId3">
            <a:alphaModFix/>
          </a:blip>
          <a:stretch>
            <a:fillRect/>
          </a:stretch>
        </p:blipFill>
        <p:spPr>
          <a:xfrm>
            <a:off x="1374600" y="1751863"/>
            <a:ext cx="6667500" cy="29051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9"/>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22" name="Google Shape;222;p29"/>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223" name="Google Shape;223;p29"/>
          <p:cNvSpPr txBox="1"/>
          <p:nvPr/>
        </p:nvSpPr>
        <p:spPr>
          <a:xfrm>
            <a:off x="290475" y="975200"/>
            <a:ext cx="8569200" cy="58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000">
                <a:latin typeface="Open Sans"/>
                <a:ea typeface="Open Sans"/>
                <a:cs typeface="Open Sans"/>
                <a:sym typeface="Open Sans"/>
              </a:rPr>
              <a:t>Creating convincing image, audio and video hoaxes.</a:t>
            </a:r>
            <a:endParaRPr sz="2000">
              <a:latin typeface="Open Sans"/>
              <a:ea typeface="Open Sans"/>
              <a:cs typeface="Open Sans"/>
              <a:sym typeface="Open Sans"/>
            </a:endParaRPr>
          </a:p>
          <a:p>
            <a:pPr marL="0" lvl="0" indent="0" algn="ctr" rtl="0">
              <a:spcBef>
                <a:spcPts val="0"/>
              </a:spcBef>
              <a:spcAft>
                <a:spcPts val="0"/>
              </a:spcAft>
              <a:buClr>
                <a:schemeClr val="dk1"/>
              </a:buClr>
              <a:buSzPts val="1100"/>
              <a:buFont typeface="Arial"/>
              <a:buNone/>
            </a:pPr>
            <a:endParaRPr sz="2000">
              <a:latin typeface="Open Sans"/>
              <a:ea typeface="Open Sans"/>
              <a:cs typeface="Open Sans"/>
              <a:sym typeface="Open Sans"/>
            </a:endParaRPr>
          </a:p>
          <a:p>
            <a:pPr marL="0" lvl="0" indent="0" algn="ctr" rtl="0">
              <a:spcBef>
                <a:spcPts val="0"/>
              </a:spcBef>
              <a:spcAft>
                <a:spcPts val="0"/>
              </a:spcAft>
              <a:buNone/>
            </a:pPr>
            <a:endParaRPr sz="2000">
              <a:latin typeface="Open Sans"/>
              <a:ea typeface="Open Sans"/>
              <a:cs typeface="Open Sans"/>
              <a:sym typeface="Open Sans"/>
            </a:endParaRPr>
          </a:p>
        </p:txBody>
      </p:sp>
      <p:sp>
        <p:nvSpPr>
          <p:cNvPr id="224" name="Google Shape;224;p29"/>
          <p:cNvSpPr txBox="1"/>
          <p:nvPr/>
        </p:nvSpPr>
        <p:spPr>
          <a:xfrm>
            <a:off x="132075" y="170000"/>
            <a:ext cx="89274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434343"/>
                </a:solidFill>
                <a:latin typeface="Economica"/>
                <a:ea typeface="Economica"/>
                <a:cs typeface="Economica"/>
                <a:sym typeface="Economica"/>
              </a:rPr>
              <a:t>DeepFakes</a:t>
            </a:r>
            <a:endParaRPr sz="4800">
              <a:solidFill>
                <a:srgbClr val="434343"/>
              </a:solidFill>
              <a:latin typeface="Economica"/>
              <a:ea typeface="Economica"/>
              <a:cs typeface="Economica"/>
              <a:sym typeface="Economica"/>
            </a:endParaRPr>
          </a:p>
        </p:txBody>
      </p:sp>
      <p:pic>
        <p:nvPicPr>
          <p:cNvPr id="225" name="Google Shape;225;p29" descr="&quot;We're entering an era in which our enemies can make anyone say anything at any point in time.&quot;&#10;&#10;Check out more awesome videos at BuzzFeedVideo!&#10;https://bit.ly/YTbuzzfeedvideo&#10;https://bit.ly/YTbuzzfeedblue1&#10;https://bit.ly/YTbuzzfeedviolet&#10;&#10;GET MORE BUZZFEED:&#10;https://www.buzzfeed.com&#10;https://www.buzzfeed.com/videos&#10;https://www.youtube.com/buzzfeedvideo&#10;https://www.youtube.com/asis&#10;https://www.youtube.com/buzzfeedblue&#10;https://www.youtube.com/buzzfeedviolet&#10;https://www.youtube.com/perolike&#10;https://www.youtube.com/ladylike&#10;&#10;BuzzFeedVideo&#10;BuzzFeed Motion Picture’s flagship channel. Sometimes funny, sometimes serious, always shareable. New videos posted daily!&#10;&#10;Love BuzzFeed? Get the merch! BUY NOW: https://goo.gl/gQKF8m&#10;&#10;Credits: https://www.buzzfeed.com/bfmp/videos/52602&#10;&#10;EXTERNAL CREDITS&#10;Jordan Peele&#10;https://monkeypawproductions.com/" title="You Won’t Believe What Obama Says In This Video! 😉">
            <a:hlinkClick r:id="rId3"/>
          </p:cNvPr>
          <p:cNvPicPr preferRelativeResize="0"/>
          <p:nvPr/>
        </p:nvPicPr>
        <p:blipFill>
          <a:blip r:embed="rId4">
            <a:alphaModFix/>
          </a:blip>
          <a:stretch>
            <a:fillRect/>
          </a:stretch>
        </p:blipFill>
        <p:spPr>
          <a:xfrm>
            <a:off x="1033450" y="1493675"/>
            <a:ext cx="7152400" cy="53643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0"/>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1" name="Google Shape;231;p30"/>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232" name="Google Shape;232;p30"/>
          <p:cNvSpPr txBox="1"/>
          <p:nvPr/>
        </p:nvSpPr>
        <p:spPr>
          <a:xfrm>
            <a:off x="290475" y="975200"/>
            <a:ext cx="8569200" cy="58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2200">
              <a:latin typeface="Open Sans"/>
              <a:ea typeface="Open Sans"/>
              <a:cs typeface="Open Sans"/>
              <a:sym typeface="Open Sans"/>
            </a:endParaRPr>
          </a:p>
          <a:p>
            <a:pPr marL="0" lvl="0" indent="0" algn="ctr" rtl="0">
              <a:spcBef>
                <a:spcPts val="0"/>
              </a:spcBef>
              <a:spcAft>
                <a:spcPts val="0"/>
              </a:spcAft>
              <a:buNone/>
            </a:pPr>
            <a:endParaRPr sz="2200">
              <a:latin typeface="Open Sans"/>
              <a:ea typeface="Open Sans"/>
              <a:cs typeface="Open Sans"/>
              <a:sym typeface="Open Sans"/>
            </a:endParaRPr>
          </a:p>
          <a:p>
            <a:pPr marL="0" lvl="0" indent="0" algn="ctr" rtl="0">
              <a:spcBef>
                <a:spcPts val="0"/>
              </a:spcBef>
              <a:spcAft>
                <a:spcPts val="0"/>
              </a:spcAft>
              <a:buNone/>
            </a:pPr>
            <a:endParaRPr sz="2200">
              <a:latin typeface="Open Sans"/>
              <a:ea typeface="Open Sans"/>
              <a:cs typeface="Open Sans"/>
              <a:sym typeface="Open Sans"/>
            </a:endParaRPr>
          </a:p>
          <a:p>
            <a:pPr marL="0" lvl="0" indent="0" algn="ctr" rtl="0">
              <a:spcBef>
                <a:spcPts val="0"/>
              </a:spcBef>
              <a:spcAft>
                <a:spcPts val="0"/>
              </a:spcAft>
              <a:buNone/>
            </a:pPr>
            <a:endParaRPr sz="2200">
              <a:latin typeface="Open Sans"/>
              <a:ea typeface="Open Sans"/>
              <a:cs typeface="Open Sans"/>
              <a:sym typeface="Open Sans"/>
            </a:endParaRPr>
          </a:p>
          <a:p>
            <a:pPr marL="0" lvl="0" indent="0" algn="ctr" rtl="0">
              <a:spcBef>
                <a:spcPts val="0"/>
              </a:spcBef>
              <a:spcAft>
                <a:spcPts val="0"/>
              </a:spcAft>
              <a:buNone/>
            </a:pPr>
            <a:r>
              <a:rPr lang="en" sz="2200">
                <a:latin typeface="Open Sans"/>
                <a:ea typeface="Open Sans"/>
                <a:cs typeface="Open Sans"/>
                <a:sym typeface="Open Sans"/>
              </a:rPr>
              <a:t>Yes, the things in the previous video were definitely not said by former US President Barack Obama.</a:t>
            </a:r>
            <a:endParaRPr sz="2200">
              <a:latin typeface="Open Sans"/>
              <a:ea typeface="Open Sans"/>
              <a:cs typeface="Open Sans"/>
              <a:sym typeface="Open Sans"/>
            </a:endParaRPr>
          </a:p>
          <a:p>
            <a:pPr marL="0" lvl="0" indent="0" algn="ctr" rtl="0">
              <a:spcBef>
                <a:spcPts val="0"/>
              </a:spcBef>
              <a:spcAft>
                <a:spcPts val="0"/>
              </a:spcAft>
              <a:buNone/>
            </a:pPr>
            <a:endParaRPr sz="2200">
              <a:latin typeface="Open Sans"/>
              <a:ea typeface="Open Sans"/>
              <a:cs typeface="Open Sans"/>
              <a:sym typeface="Open Sans"/>
            </a:endParaRPr>
          </a:p>
          <a:p>
            <a:pPr marL="0" lvl="0" indent="0" algn="ctr" rtl="0">
              <a:spcBef>
                <a:spcPts val="0"/>
              </a:spcBef>
              <a:spcAft>
                <a:spcPts val="0"/>
              </a:spcAft>
              <a:buNone/>
            </a:pPr>
            <a:r>
              <a:rPr lang="en" sz="2200">
                <a:latin typeface="Open Sans"/>
                <a:ea typeface="Open Sans"/>
                <a:cs typeface="Open Sans"/>
                <a:sym typeface="Open Sans"/>
              </a:rPr>
              <a:t>Once upon a time, the researchers were keen on creating DeepFakes. </a:t>
            </a:r>
            <a:endParaRPr sz="2200">
              <a:latin typeface="Open Sans"/>
              <a:ea typeface="Open Sans"/>
              <a:cs typeface="Open Sans"/>
              <a:sym typeface="Open Sans"/>
            </a:endParaRPr>
          </a:p>
          <a:p>
            <a:pPr marL="0" lvl="0" indent="0" algn="ctr" rtl="0">
              <a:spcBef>
                <a:spcPts val="0"/>
              </a:spcBef>
              <a:spcAft>
                <a:spcPts val="0"/>
              </a:spcAft>
              <a:buNone/>
            </a:pPr>
            <a:endParaRPr sz="2200">
              <a:latin typeface="Open Sans"/>
              <a:ea typeface="Open Sans"/>
              <a:cs typeface="Open Sans"/>
              <a:sym typeface="Open Sans"/>
            </a:endParaRPr>
          </a:p>
          <a:p>
            <a:pPr marL="0" lvl="0" indent="0" algn="ctr" rtl="0">
              <a:spcBef>
                <a:spcPts val="0"/>
              </a:spcBef>
              <a:spcAft>
                <a:spcPts val="0"/>
              </a:spcAft>
              <a:buNone/>
            </a:pPr>
            <a:r>
              <a:rPr lang="en" sz="2200">
                <a:latin typeface="Open Sans"/>
                <a:ea typeface="Open Sans"/>
                <a:cs typeface="Open Sans"/>
                <a:sym typeface="Open Sans"/>
              </a:rPr>
              <a:t>Now, they are working on detecting them!</a:t>
            </a:r>
            <a:endParaRPr sz="2200">
              <a:latin typeface="Open Sans"/>
              <a:ea typeface="Open Sans"/>
              <a:cs typeface="Open Sans"/>
              <a:sym typeface="Open Sans"/>
            </a:endParaRPr>
          </a:p>
        </p:txBody>
      </p:sp>
      <p:sp>
        <p:nvSpPr>
          <p:cNvPr id="233" name="Google Shape;233;p30"/>
          <p:cNvSpPr txBox="1"/>
          <p:nvPr/>
        </p:nvSpPr>
        <p:spPr>
          <a:xfrm>
            <a:off x="132075" y="170000"/>
            <a:ext cx="89274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434343"/>
                </a:solidFill>
                <a:latin typeface="Economica"/>
                <a:ea typeface="Economica"/>
                <a:cs typeface="Economica"/>
                <a:sym typeface="Economica"/>
              </a:rPr>
              <a:t>DeepFakes</a:t>
            </a:r>
            <a:endParaRPr sz="4800">
              <a:solidFill>
                <a:srgbClr val="434343"/>
              </a:solidFill>
              <a:latin typeface="Economica"/>
              <a:ea typeface="Economica"/>
              <a:cs typeface="Economica"/>
              <a:sym typeface="Economic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1"/>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9" name="Google Shape;239;p31"/>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240" name="Google Shape;240;p31"/>
          <p:cNvSpPr txBox="1"/>
          <p:nvPr/>
        </p:nvSpPr>
        <p:spPr>
          <a:xfrm>
            <a:off x="132075" y="170000"/>
            <a:ext cx="89274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434343"/>
                </a:solidFill>
                <a:latin typeface="Economica"/>
                <a:ea typeface="Economica"/>
                <a:cs typeface="Economica"/>
                <a:sym typeface="Economica"/>
              </a:rPr>
              <a:t>Autoencoders</a:t>
            </a:r>
            <a:endParaRPr sz="4800">
              <a:solidFill>
                <a:srgbClr val="434343"/>
              </a:solidFill>
              <a:latin typeface="Economica"/>
              <a:ea typeface="Economica"/>
              <a:cs typeface="Economica"/>
              <a:sym typeface="Economica"/>
            </a:endParaRPr>
          </a:p>
        </p:txBody>
      </p:sp>
      <p:sp>
        <p:nvSpPr>
          <p:cNvPr id="241" name="Google Shape;241;p31"/>
          <p:cNvSpPr txBox="1"/>
          <p:nvPr/>
        </p:nvSpPr>
        <p:spPr>
          <a:xfrm>
            <a:off x="290475" y="1349300"/>
            <a:ext cx="8569200" cy="55050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SzPts val="2000"/>
              <a:buFont typeface="Open Sans"/>
              <a:buChar char="●"/>
            </a:pPr>
            <a:r>
              <a:rPr lang="en" sz="2000">
                <a:latin typeface="Open Sans"/>
                <a:ea typeface="Open Sans"/>
                <a:cs typeface="Open Sans"/>
                <a:sym typeface="Open Sans"/>
              </a:rPr>
              <a:t>Autoencoder learns how to efficiently compress and encode data then learns how to reconstruct the data back.</a:t>
            </a:r>
            <a:endParaRPr sz="2000">
              <a:latin typeface="Open Sans"/>
              <a:ea typeface="Open Sans"/>
              <a:cs typeface="Open Sans"/>
              <a:sym typeface="Open Sans"/>
            </a:endParaRPr>
          </a:p>
          <a:p>
            <a:pPr marL="457200" lvl="0" indent="0" algn="l" rtl="0">
              <a:spcBef>
                <a:spcPts val="0"/>
              </a:spcBef>
              <a:spcAft>
                <a:spcPts val="0"/>
              </a:spcAft>
              <a:buNone/>
            </a:pPr>
            <a:endParaRPr sz="2000">
              <a:latin typeface="Open Sans"/>
              <a:ea typeface="Open Sans"/>
              <a:cs typeface="Open Sans"/>
              <a:sym typeface="Open Sans"/>
            </a:endParaRPr>
          </a:p>
          <a:p>
            <a:pPr marL="457200" lvl="0" indent="-355600" algn="l" rtl="0">
              <a:spcBef>
                <a:spcPts val="0"/>
              </a:spcBef>
              <a:spcAft>
                <a:spcPts val="0"/>
              </a:spcAft>
              <a:buSzPts val="2000"/>
              <a:buFont typeface="Open Sans"/>
              <a:buChar char="●"/>
            </a:pPr>
            <a:r>
              <a:rPr lang="en" sz="2000">
                <a:latin typeface="Open Sans"/>
                <a:ea typeface="Open Sans"/>
                <a:cs typeface="Open Sans"/>
                <a:sym typeface="Open Sans"/>
              </a:rPr>
              <a:t>It reduces data dimensions by learning how to ignore the noise in the data.</a:t>
            </a: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p:txBody>
      </p:sp>
      <p:pic>
        <p:nvPicPr>
          <p:cNvPr id="242" name="Google Shape;242;p31"/>
          <p:cNvPicPr preferRelativeResize="0"/>
          <p:nvPr/>
        </p:nvPicPr>
        <p:blipFill>
          <a:blip r:embed="rId3">
            <a:alphaModFix/>
          </a:blip>
          <a:stretch>
            <a:fillRect/>
          </a:stretch>
        </p:blipFill>
        <p:spPr>
          <a:xfrm>
            <a:off x="1238250" y="3271575"/>
            <a:ext cx="6667500" cy="2095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2"/>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51" name="Google Shape;251;p32"/>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252" name="Google Shape;252;p32"/>
          <p:cNvSpPr txBox="1"/>
          <p:nvPr/>
        </p:nvSpPr>
        <p:spPr>
          <a:xfrm>
            <a:off x="132075" y="170000"/>
            <a:ext cx="89274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434343"/>
                </a:solidFill>
                <a:latin typeface="Economica"/>
                <a:ea typeface="Economica"/>
                <a:cs typeface="Economica"/>
                <a:sym typeface="Economica"/>
              </a:rPr>
              <a:t>Applications of Autoencoders</a:t>
            </a:r>
            <a:endParaRPr sz="4800">
              <a:solidFill>
                <a:srgbClr val="434343"/>
              </a:solidFill>
              <a:latin typeface="Economica"/>
              <a:ea typeface="Economica"/>
              <a:cs typeface="Economica"/>
              <a:sym typeface="Economica"/>
            </a:endParaRPr>
          </a:p>
        </p:txBody>
      </p:sp>
      <p:sp>
        <p:nvSpPr>
          <p:cNvPr id="253" name="Google Shape;253;p32"/>
          <p:cNvSpPr txBox="1"/>
          <p:nvPr/>
        </p:nvSpPr>
        <p:spPr>
          <a:xfrm>
            <a:off x="747675" y="1228975"/>
            <a:ext cx="8112000" cy="46683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SzPts val="2200"/>
              <a:buFont typeface="Open Sans"/>
              <a:buChar char="●"/>
            </a:pPr>
            <a:r>
              <a:rPr lang="en" sz="2200">
                <a:latin typeface="Open Sans"/>
                <a:ea typeface="Open Sans"/>
                <a:cs typeface="Open Sans"/>
                <a:sym typeface="Open Sans"/>
              </a:rPr>
              <a:t>Dimensionality Reduction</a:t>
            </a:r>
            <a:endParaRPr sz="2200">
              <a:latin typeface="Open Sans"/>
              <a:ea typeface="Open Sans"/>
              <a:cs typeface="Open Sans"/>
              <a:sym typeface="Open Sans"/>
            </a:endParaRPr>
          </a:p>
          <a:p>
            <a:pPr marL="457200" lvl="0" indent="0" algn="l" rtl="0">
              <a:spcBef>
                <a:spcPts val="0"/>
              </a:spcBef>
              <a:spcAft>
                <a:spcPts val="0"/>
              </a:spcAft>
              <a:buNone/>
            </a:pPr>
            <a:endParaRPr sz="2200">
              <a:latin typeface="Open Sans"/>
              <a:ea typeface="Open Sans"/>
              <a:cs typeface="Open Sans"/>
              <a:sym typeface="Open Sans"/>
            </a:endParaRPr>
          </a:p>
          <a:p>
            <a:pPr marL="457200" lvl="0" indent="-368300" algn="l" rtl="0">
              <a:spcBef>
                <a:spcPts val="0"/>
              </a:spcBef>
              <a:spcAft>
                <a:spcPts val="0"/>
              </a:spcAft>
              <a:buSzPts val="2200"/>
              <a:buFont typeface="Open Sans"/>
              <a:buChar char="●"/>
            </a:pPr>
            <a:r>
              <a:rPr lang="en" sz="2200">
                <a:latin typeface="Open Sans"/>
                <a:ea typeface="Open Sans"/>
                <a:cs typeface="Open Sans"/>
                <a:sym typeface="Open Sans"/>
              </a:rPr>
              <a:t>Image Compression</a:t>
            </a:r>
            <a:endParaRPr sz="2200">
              <a:latin typeface="Open Sans"/>
              <a:ea typeface="Open Sans"/>
              <a:cs typeface="Open Sans"/>
              <a:sym typeface="Open Sans"/>
            </a:endParaRPr>
          </a:p>
          <a:p>
            <a:pPr marL="457200" lvl="0" indent="0" algn="l" rtl="0">
              <a:spcBef>
                <a:spcPts val="0"/>
              </a:spcBef>
              <a:spcAft>
                <a:spcPts val="0"/>
              </a:spcAft>
              <a:buNone/>
            </a:pPr>
            <a:endParaRPr sz="2200">
              <a:latin typeface="Open Sans"/>
              <a:ea typeface="Open Sans"/>
              <a:cs typeface="Open Sans"/>
              <a:sym typeface="Open Sans"/>
            </a:endParaRPr>
          </a:p>
          <a:p>
            <a:pPr marL="457200" lvl="0" indent="-368300" algn="l" rtl="0">
              <a:spcBef>
                <a:spcPts val="0"/>
              </a:spcBef>
              <a:spcAft>
                <a:spcPts val="0"/>
              </a:spcAft>
              <a:buSzPts val="2200"/>
              <a:buFont typeface="Open Sans"/>
              <a:buChar char="●"/>
            </a:pPr>
            <a:r>
              <a:rPr lang="en" sz="2200">
                <a:latin typeface="Open Sans"/>
                <a:ea typeface="Open Sans"/>
                <a:cs typeface="Open Sans"/>
                <a:sym typeface="Open Sans"/>
              </a:rPr>
              <a:t>Image Denoising</a:t>
            </a:r>
            <a:endParaRPr sz="2200">
              <a:latin typeface="Open Sans"/>
              <a:ea typeface="Open Sans"/>
              <a:cs typeface="Open Sans"/>
              <a:sym typeface="Open Sans"/>
            </a:endParaRPr>
          </a:p>
          <a:p>
            <a:pPr marL="457200" lvl="0" indent="0" algn="l" rtl="0">
              <a:spcBef>
                <a:spcPts val="0"/>
              </a:spcBef>
              <a:spcAft>
                <a:spcPts val="0"/>
              </a:spcAft>
              <a:buNone/>
            </a:pPr>
            <a:endParaRPr sz="2200">
              <a:latin typeface="Open Sans"/>
              <a:ea typeface="Open Sans"/>
              <a:cs typeface="Open Sans"/>
              <a:sym typeface="Open Sans"/>
            </a:endParaRPr>
          </a:p>
          <a:p>
            <a:pPr marL="457200" lvl="0" indent="-368300" algn="l" rtl="0">
              <a:spcBef>
                <a:spcPts val="0"/>
              </a:spcBef>
              <a:spcAft>
                <a:spcPts val="0"/>
              </a:spcAft>
              <a:buSzPts val="2200"/>
              <a:buFont typeface="Open Sans"/>
              <a:buChar char="●"/>
            </a:pPr>
            <a:r>
              <a:rPr lang="en" sz="2200">
                <a:latin typeface="Open Sans"/>
                <a:ea typeface="Open Sans"/>
                <a:cs typeface="Open Sans"/>
                <a:sym typeface="Open Sans"/>
              </a:rPr>
              <a:t>Feature Extraction</a:t>
            </a:r>
            <a:endParaRPr sz="2200">
              <a:latin typeface="Open Sans"/>
              <a:ea typeface="Open Sans"/>
              <a:cs typeface="Open Sans"/>
              <a:sym typeface="Open Sans"/>
            </a:endParaRPr>
          </a:p>
          <a:p>
            <a:pPr marL="457200" lvl="0" indent="0" algn="l" rtl="0">
              <a:spcBef>
                <a:spcPts val="0"/>
              </a:spcBef>
              <a:spcAft>
                <a:spcPts val="0"/>
              </a:spcAft>
              <a:buNone/>
            </a:pPr>
            <a:endParaRPr sz="2200">
              <a:latin typeface="Open Sans"/>
              <a:ea typeface="Open Sans"/>
              <a:cs typeface="Open Sans"/>
              <a:sym typeface="Open Sans"/>
            </a:endParaRPr>
          </a:p>
          <a:p>
            <a:pPr marL="457200" lvl="0" indent="-368300" algn="l" rtl="0">
              <a:spcBef>
                <a:spcPts val="0"/>
              </a:spcBef>
              <a:spcAft>
                <a:spcPts val="0"/>
              </a:spcAft>
              <a:buSzPts val="2200"/>
              <a:buFont typeface="Open Sans"/>
              <a:buChar char="●"/>
            </a:pPr>
            <a:r>
              <a:rPr lang="en" sz="2200">
                <a:latin typeface="Open Sans"/>
                <a:ea typeface="Open Sans"/>
                <a:cs typeface="Open Sans"/>
                <a:sym typeface="Open Sans"/>
              </a:rPr>
              <a:t>Image generation</a:t>
            </a:r>
            <a:endParaRPr sz="2200">
              <a:latin typeface="Open Sans"/>
              <a:ea typeface="Open Sans"/>
              <a:cs typeface="Open Sans"/>
              <a:sym typeface="Open Sans"/>
            </a:endParaRPr>
          </a:p>
          <a:p>
            <a:pPr marL="457200" lvl="0" indent="0" algn="l" rtl="0">
              <a:spcBef>
                <a:spcPts val="0"/>
              </a:spcBef>
              <a:spcAft>
                <a:spcPts val="0"/>
              </a:spcAft>
              <a:buNone/>
            </a:pPr>
            <a:endParaRPr sz="2200">
              <a:latin typeface="Open Sans"/>
              <a:ea typeface="Open Sans"/>
              <a:cs typeface="Open Sans"/>
              <a:sym typeface="Open Sans"/>
            </a:endParaRPr>
          </a:p>
          <a:p>
            <a:pPr marL="457200" lvl="0" indent="-368300" algn="l" rtl="0">
              <a:spcBef>
                <a:spcPts val="0"/>
              </a:spcBef>
              <a:spcAft>
                <a:spcPts val="0"/>
              </a:spcAft>
              <a:buSzPts val="2200"/>
              <a:buFont typeface="Open Sans"/>
              <a:buChar char="●"/>
            </a:pPr>
            <a:r>
              <a:rPr lang="en" sz="2200">
                <a:latin typeface="Open Sans"/>
                <a:ea typeface="Open Sans"/>
                <a:cs typeface="Open Sans"/>
                <a:sym typeface="Open Sans"/>
              </a:rPr>
              <a:t>Sequence to sequence prediction</a:t>
            </a:r>
            <a:endParaRPr sz="2200">
              <a:latin typeface="Open Sans"/>
              <a:ea typeface="Open Sans"/>
              <a:cs typeface="Open Sans"/>
              <a:sym typeface="Open Sans"/>
            </a:endParaRPr>
          </a:p>
          <a:p>
            <a:pPr marL="457200" lvl="0" indent="0" algn="l" rtl="0">
              <a:spcBef>
                <a:spcPts val="0"/>
              </a:spcBef>
              <a:spcAft>
                <a:spcPts val="0"/>
              </a:spcAft>
              <a:buNone/>
            </a:pPr>
            <a:endParaRPr sz="2200">
              <a:latin typeface="Open Sans"/>
              <a:ea typeface="Open Sans"/>
              <a:cs typeface="Open Sans"/>
              <a:sym typeface="Open Sans"/>
            </a:endParaRPr>
          </a:p>
          <a:p>
            <a:pPr marL="457200" lvl="0" indent="-368300" algn="l" rtl="0">
              <a:spcBef>
                <a:spcPts val="0"/>
              </a:spcBef>
              <a:spcAft>
                <a:spcPts val="0"/>
              </a:spcAft>
              <a:buSzPts val="2200"/>
              <a:buFont typeface="Open Sans"/>
              <a:buChar char="●"/>
            </a:pPr>
            <a:r>
              <a:rPr lang="en" sz="2200">
                <a:latin typeface="Open Sans"/>
                <a:ea typeface="Open Sans"/>
                <a:cs typeface="Open Sans"/>
                <a:sym typeface="Open Sans"/>
              </a:rPr>
              <a:t>Recommendation system</a:t>
            </a:r>
            <a:endParaRPr sz="22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2200">
              <a:latin typeface="Open Sans"/>
              <a:ea typeface="Open Sans"/>
              <a:cs typeface="Open Sans"/>
              <a:sym typeface="Open Sans"/>
            </a:endParaRPr>
          </a:p>
          <a:p>
            <a:pPr marL="0" lvl="0" indent="0" algn="l" rtl="0">
              <a:spcBef>
                <a:spcPts val="0"/>
              </a:spcBef>
              <a:spcAft>
                <a:spcPts val="0"/>
              </a:spcAft>
              <a:buNone/>
            </a:pPr>
            <a:endParaRPr sz="2200">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3"/>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62" name="Google Shape;262;p33"/>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263" name="Google Shape;263;p33"/>
          <p:cNvSpPr txBox="1"/>
          <p:nvPr/>
        </p:nvSpPr>
        <p:spPr>
          <a:xfrm>
            <a:off x="132075" y="170000"/>
            <a:ext cx="89274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434343"/>
                </a:solidFill>
                <a:latin typeface="Economica"/>
                <a:ea typeface="Economica"/>
                <a:cs typeface="Economica"/>
                <a:sym typeface="Economica"/>
              </a:rPr>
              <a:t>Additional Material (Optional)</a:t>
            </a:r>
            <a:endParaRPr sz="4800">
              <a:solidFill>
                <a:srgbClr val="434343"/>
              </a:solidFill>
              <a:latin typeface="Economica"/>
              <a:ea typeface="Economica"/>
              <a:cs typeface="Economica"/>
              <a:sym typeface="Economica"/>
            </a:endParaRPr>
          </a:p>
        </p:txBody>
      </p:sp>
      <p:sp>
        <p:nvSpPr>
          <p:cNvPr id="264" name="Google Shape;264;p33"/>
          <p:cNvSpPr txBox="1"/>
          <p:nvPr/>
        </p:nvSpPr>
        <p:spPr>
          <a:xfrm>
            <a:off x="747675" y="1228975"/>
            <a:ext cx="8112000" cy="466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dirty="0">
                <a:latin typeface="Open Sans"/>
                <a:ea typeface="Open Sans"/>
                <a:cs typeface="Open Sans"/>
                <a:sym typeface="Open Sans"/>
              </a:rPr>
              <a:t>A very basic introduction to implementing a Recurrent Neural Network: </a:t>
            </a:r>
            <a:r>
              <a:rPr lang="en" sz="2200" u="sng" dirty="0">
                <a:solidFill>
                  <a:schemeClr val="hlink"/>
                </a:solidFill>
                <a:latin typeface="Open Sans"/>
                <a:ea typeface="Open Sans"/>
                <a:cs typeface="Open Sans"/>
                <a:sym typeface="Open Sans"/>
                <a:hlinkClick r:id="rId3"/>
              </a:rPr>
              <a:t>https://pythonprogramming.net/recurrent-neural-network-deep-learning-python-tensorflow-keras/</a:t>
            </a:r>
            <a:endParaRPr sz="2200" dirty="0">
              <a:latin typeface="Open Sans"/>
              <a:ea typeface="Open Sans"/>
              <a:cs typeface="Open Sans"/>
              <a:sym typeface="Open Sans"/>
            </a:endParaRPr>
          </a:p>
          <a:p>
            <a:pPr marL="0" lvl="0" indent="0" algn="l" rtl="0">
              <a:spcBef>
                <a:spcPts val="0"/>
              </a:spcBef>
              <a:spcAft>
                <a:spcPts val="0"/>
              </a:spcAft>
              <a:buNone/>
            </a:pPr>
            <a:endParaRPr sz="2200" dirty="0">
              <a:latin typeface="Open Sans"/>
              <a:ea typeface="Open Sans"/>
              <a:cs typeface="Open Sans"/>
              <a:sym typeface="Open Sans"/>
            </a:endParaRPr>
          </a:p>
          <a:p>
            <a:pPr marL="0" lvl="0" indent="0" algn="l" rtl="0">
              <a:spcBef>
                <a:spcPts val="0"/>
              </a:spcBef>
              <a:spcAft>
                <a:spcPts val="0"/>
              </a:spcAft>
              <a:buNone/>
            </a:pPr>
            <a:r>
              <a:rPr lang="en" sz="2200" dirty="0">
                <a:latin typeface="Open Sans"/>
                <a:ea typeface="Open Sans"/>
                <a:cs typeface="Open Sans"/>
                <a:sym typeface="Open Sans"/>
              </a:rPr>
              <a:t>Implementing GANs in Tensorflow 2.0:</a:t>
            </a:r>
            <a:endParaRPr sz="2200" dirty="0">
              <a:latin typeface="Open Sans"/>
              <a:ea typeface="Open Sans"/>
              <a:cs typeface="Open Sans"/>
              <a:sym typeface="Open Sans"/>
            </a:endParaRPr>
          </a:p>
          <a:p>
            <a:pPr marL="0" lvl="0" indent="0" algn="l" rtl="0">
              <a:spcBef>
                <a:spcPts val="0"/>
              </a:spcBef>
              <a:spcAft>
                <a:spcPts val="0"/>
              </a:spcAft>
              <a:buNone/>
            </a:pPr>
            <a:r>
              <a:rPr lang="en" sz="2200" u="sng" dirty="0">
                <a:solidFill>
                  <a:schemeClr val="hlink"/>
                </a:solidFill>
                <a:latin typeface="Open Sans"/>
                <a:ea typeface="Open Sans"/>
                <a:cs typeface="Open Sans"/>
                <a:sym typeface="Open Sans"/>
                <a:hlinkClick r:id="rId4"/>
              </a:rPr>
              <a:t>https://towardsdatascience.com/demystifying-gans-in-tensorflow-2-0-9890834ab3d9</a:t>
            </a:r>
            <a:endParaRPr sz="2200" dirty="0">
              <a:latin typeface="Open Sans"/>
              <a:ea typeface="Open Sans"/>
              <a:cs typeface="Open Sans"/>
              <a:sym typeface="Open Sans"/>
            </a:endParaRPr>
          </a:p>
          <a:p>
            <a:pPr marL="0" lvl="0" indent="0" algn="l" rtl="0">
              <a:spcBef>
                <a:spcPts val="0"/>
              </a:spcBef>
              <a:spcAft>
                <a:spcPts val="0"/>
              </a:spcAft>
              <a:buNone/>
            </a:pPr>
            <a:endParaRPr sz="2200" dirty="0">
              <a:latin typeface="Open Sans"/>
              <a:ea typeface="Open Sans"/>
              <a:cs typeface="Open Sans"/>
              <a:sym typeface="Open Sans"/>
            </a:endParaRPr>
          </a:p>
          <a:p>
            <a:pPr marL="0" lvl="0" indent="0" algn="l" rtl="0">
              <a:spcBef>
                <a:spcPts val="0"/>
              </a:spcBef>
              <a:spcAft>
                <a:spcPts val="0"/>
              </a:spcAft>
              <a:buNone/>
            </a:pPr>
            <a:r>
              <a:rPr lang="en" sz="2200" dirty="0">
                <a:latin typeface="Open Sans"/>
                <a:ea typeface="Open Sans"/>
                <a:cs typeface="Open Sans"/>
                <a:sym typeface="Open Sans"/>
              </a:rPr>
              <a:t>Autoencoder with Tensorflow 2.0:</a:t>
            </a:r>
            <a:endParaRPr sz="2200" dirty="0">
              <a:latin typeface="Open Sans"/>
              <a:ea typeface="Open Sans"/>
              <a:cs typeface="Open Sans"/>
              <a:sym typeface="Open Sans"/>
            </a:endParaRPr>
          </a:p>
          <a:p>
            <a:pPr marL="0" lvl="0" indent="0" algn="l" rtl="0">
              <a:spcBef>
                <a:spcPts val="0"/>
              </a:spcBef>
              <a:spcAft>
                <a:spcPts val="0"/>
              </a:spcAft>
              <a:buNone/>
            </a:pPr>
            <a:r>
              <a:rPr lang="en" sz="2200" u="sng" dirty="0">
                <a:solidFill>
                  <a:schemeClr val="hlink"/>
                </a:solidFill>
                <a:latin typeface="Open Sans"/>
                <a:ea typeface="Open Sans"/>
                <a:cs typeface="Open Sans"/>
                <a:sym typeface="Open Sans"/>
                <a:hlinkClick r:id="rId5"/>
              </a:rPr>
              <a:t>https://www.geeksforgeeks.org/ml-autoencoder-with-tensorflow-2-0/</a:t>
            </a:r>
            <a:endParaRPr sz="2200" dirty="0">
              <a:latin typeface="Open Sans"/>
              <a:ea typeface="Open Sans"/>
              <a:cs typeface="Open Sans"/>
              <a:sym typeface="Open Sans"/>
            </a:endParaRPr>
          </a:p>
          <a:p>
            <a:pPr marL="0" lvl="0" indent="0" algn="l" rtl="0">
              <a:spcBef>
                <a:spcPts val="0"/>
              </a:spcBef>
              <a:spcAft>
                <a:spcPts val="0"/>
              </a:spcAft>
              <a:buNone/>
            </a:pPr>
            <a:endParaRPr sz="2200" dirty="0">
              <a:latin typeface="Open Sans"/>
              <a:ea typeface="Open Sans"/>
              <a:cs typeface="Open Sans"/>
              <a:sym typeface="Open Sans"/>
            </a:endParaRPr>
          </a:p>
          <a:p>
            <a:pPr marL="0" lvl="0" indent="0" algn="l" rtl="0">
              <a:spcBef>
                <a:spcPts val="0"/>
              </a:spcBef>
              <a:spcAft>
                <a:spcPts val="0"/>
              </a:spcAft>
              <a:buNone/>
            </a:pPr>
            <a:endParaRPr sz="2200" dirty="0">
              <a:latin typeface="Open Sans"/>
              <a:ea typeface="Open Sans"/>
              <a:cs typeface="Open Sans"/>
              <a:sym typeface="Open Sans"/>
            </a:endParaRPr>
          </a:p>
          <a:p>
            <a:pPr marL="0" lvl="0" indent="0" algn="l" rtl="0">
              <a:spcBef>
                <a:spcPts val="0"/>
              </a:spcBef>
              <a:spcAft>
                <a:spcPts val="0"/>
              </a:spcAft>
              <a:buNone/>
            </a:pPr>
            <a:endParaRPr sz="2200" dirty="0">
              <a:latin typeface="Open Sans"/>
              <a:ea typeface="Open Sans"/>
              <a:cs typeface="Open Sans"/>
              <a:sym typeface="Open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4"/>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73" name="Google Shape;273;p34"/>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274" name="Google Shape;274;p34"/>
          <p:cNvSpPr txBox="1"/>
          <p:nvPr/>
        </p:nvSpPr>
        <p:spPr>
          <a:xfrm>
            <a:off x="355975" y="1365325"/>
            <a:ext cx="8564400" cy="549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latin typeface="Open Sans"/>
                <a:ea typeface="Open Sans"/>
                <a:cs typeface="Open Sans"/>
                <a:sym typeface="Open Sans"/>
              </a:rPr>
              <a:t>That’s just the tip of the iceberg. There are SO MANY more neural networks out there!</a:t>
            </a:r>
            <a:endParaRPr sz="2200">
              <a:latin typeface="Open Sans"/>
              <a:ea typeface="Open Sans"/>
              <a:cs typeface="Open Sans"/>
              <a:sym typeface="Open Sans"/>
            </a:endParaRPr>
          </a:p>
          <a:p>
            <a:pPr marL="0" lvl="0" indent="0" algn="l" rtl="0">
              <a:spcBef>
                <a:spcPts val="0"/>
              </a:spcBef>
              <a:spcAft>
                <a:spcPts val="0"/>
              </a:spcAft>
              <a:buNone/>
            </a:pPr>
            <a:endParaRPr sz="2200">
              <a:latin typeface="Open Sans"/>
              <a:ea typeface="Open Sans"/>
              <a:cs typeface="Open Sans"/>
              <a:sym typeface="Open Sans"/>
            </a:endParaRPr>
          </a:p>
          <a:p>
            <a:pPr marL="0" lvl="0" indent="0" algn="l" rtl="0">
              <a:spcBef>
                <a:spcPts val="0"/>
              </a:spcBef>
              <a:spcAft>
                <a:spcPts val="0"/>
              </a:spcAft>
              <a:buNone/>
            </a:pPr>
            <a:r>
              <a:rPr lang="en" sz="2200">
                <a:latin typeface="Open Sans"/>
                <a:ea typeface="Open Sans"/>
                <a:cs typeface="Open Sans"/>
                <a:sym typeface="Open Sans"/>
              </a:rPr>
              <a:t>Just to name a few more:</a:t>
            </a:r>
            <a:endParaRPr sz="2200">
              <a:latin typeface="Open Sans"/>
              <a:ea typeface="Open Sans"/>
              <a:cs typeface="Open Sans"/>
              <a:sym typeface="Open Sans"/>
            </a:endParaRPr>
          </a:p>
          <a:p>
            <a:pPr marL="0" lvl="0" indent="0" algn="l" rtl="0">
              <a:spcBef>
                <a:spcPts val="0"/>
              </a:spcBef>
              <a:spcAft>
                <a:spcPts val="0"/>
              </a:spcAft>
              <a:buNone/>
            </a:pPr>
            <a:endParaRPr sz="2200">
              <a:latin typeface="Open Sans"/>
              <a:ea typeface="Open Sans"/>
              <a:cs typeface="Open Sans"/>
              <a:sym typeface="Open Sans"/>
            </a:endParaRPr>
          </a:p>
          <a:p>
            <a:pPr marL="457200" lvl="0" indent="-368300" algn="l" rtl="0">
              <a:spcBef>
                <a:spcPts val="0"/>
              </a:spcBef>
              <a:spcAft>
                <a:spcPts val="0"/>
              </a:spcAft>
              <a:buSzPts val="2200"/>
              <a:buFont typeface="Open Sans"/>
              <a:buChar char="●"/>
            </a:pPr>
            <a:r>
              <a:rPr lang="en" sz="2200">
                <a:latin typeface="Open Sans"/>
                <a:ea typeface="Open Sans"/>
                <a:cs typeface="Open Sans"/>
                <a:sym typeface="Open Sans"/>
              </a:rPr>
              <a:t>Boltzmann Machine</a:t>
            </a:r>
            <a:endParaRPr sz="2200">
              <a:latin typeface="Open Sans"/>
              <a:ea typeface="Open Sans"/>
              <a:cs typeface="Open Sans"/>
              <a:sym typeface="Open Sans"/>
            </a:endParaRPr>
          </a:p>
          <a:p>
            <a:pPr marL="457200" lvl="0" indent="0" algn="l" rtl="0">
              <a:spcBef>
                <a:spcPts val="0"/>
              </a:spcBef>
              <a:spcAft>
                <a:spcPts val="0"/>
              </a:spcAft>
              <a:buNone/>
            </a:pPr>
            <a:endParaRPr sz="2200">
              <a:latin typeface="Open Sans"/>
              <a:ea typeface="Open Sans"/>
              <a:cs typeface="Open Sans"/>
              <a:sym typeface="Open Sans"/>
            </a:endParaRPr>
          </a:p>
          <a:p>
            <a:pPr marL="457200" lvl="0" indent="-368300" algn="l" rtl="0">
              <a:spcBef>
                <a:spcPts val="0"/>
              </a:spcBef>
              <a:spcAft>
                <a:spcPts val="0"/>
              </a:spcAft>
              <a:buSzPts val="2200"/>
              <a:buFont typeface="Open Sans"/>
              <a:buChar char="●"/>
            </a:pPr>
            <a:r>
              <a:rPr lang="en" sz="2200">
                <a:latin typeface="Open Sans"/>
                <a:ea typeface="Open Sans"/>
                <a:cs typeface="Open Sans"/>
                <a:sym typeface="Open Sans"/>
              </a:rPr>
              <a:t>Bidirectional LSTMs</a:t>
            </a:r>
            <a:endParaRPr sz="2200">
              <a:latin typeface="Open Sans"/>
              <a:ea typeface="Open Sans"/>
              <a:cs typeface="Open Sans"/>
              <a:sym typeface="Open Sans"/>
            </a:endParaRPr>
          </a:p>
          <a:p>
            <a:pPr marL="457200" lvl="0" indent="0" algn="l" rtl="0">
              <a:spcBef>
                <a:spcPts val="0"/>
              </a:spcBef>
              <a:spcAft>
                <a:spcPts val="0"/>
              </a:spcAft>
              <a:buNone/>
            </a:pPr>
            <a:endParaRPr sz="2200">
              <a:latin typeface="Open Sans"/>
              <a:ea typeface="Open Sans"/>
              <a:cs typeface="Open Sans"/>
              <a:sym typeface="Open Sans"/>
            </a:endParaRPr>
          </a:p>
          <a:p>
            <a:pPr marL="457200" lvl="0" indent="-368300" algn="l" rtl="0">
              <a:spcBef>
                <a:spcPts val="0"/>
              </a:spcBef>
              <a:spcAft>
                <a:spcPts val="0"/>
              </a:spcAft>
              <a:buSzPts val="2200"/>
              <a:buFont typeface="Open Sans"/>
              <a:buChar char="●"/>
            </a:pPr>
            <a:r>
              <a:rPr lang="en" sz="2200">
                <a:latin typeface="Open Sans"/>
                <a:ea typeface="Open Sans"/>
                <a:cs typeface="Open Sans"/>
                <a:sym typeface="Open Sans"/>
              </a:rPr>
              <a:t>Deep Belief Networks</a:t>
            </a:r>
            <a:endParaRPr sz="2200">
              <a:latin typeface="Open Sans"/>
              <a:ea typeface="Open Sans"/>
              <a:cs typeface="Open Sans"/>
              <a:sym typeface="Open Sans"/>
            </a:endParaRPr>
          </a:p>
          <a:p>
            <a:pPr marL="457200" lvl="0" indent="0" algn="l" rtl="0">
              <a:spcBef>
                <a:spcPts val="0"/>
              </a:spcBef>
              <a:spcAft>
                <a:spcPts val="0"/>
              </a:spcAft>
              <a:buNone/>
            </a:pPr>
            <a:endParaRPr sz="2200">
              <a:latin typeface="Open Sans"/>
              <a:ea typeface="Open Sans"/>
              <a:cs typeface="Open Sans"/>
              <a:sym typeface="Open Sans"/>
            </a:endParaRPr>
          </a:p>
          <a:p>
            <a:pPr marL="457200" lvl="0" indent="-368300" algn="l" rtl="0">
              <a:spcBef>
                <a:spcPts val="0"/>
              </a:spcBef>
              <a:spcAft>
                <a:spcPts val="0"/>
              </a:spcAft>
              <a:buSzPts val="2200"/>
              <a:buFont typeface="Open Sans"/>
              <a:buChar char="●"/>
            </a:pPr>
            <a:r>
              <a:rPr lang="en" sz="2200">
                <a:latin typeface="Open Sans"/>
                <a:ea typeface="Open Sans"/>
                <a:cs typeface="Open Sans"/>
                <a:sym typeface="Open Sans"/>
              </a:rPr>
              <a:t>Radial Basis Function Neural Networks</a:t>
            </a:r>
            <a:endParaRPr sz="2200">
              <a:latin typeface="Open Sans"/>
              <a:ea typeface="Open Sans"/>
              <a:cs typeface="Open Sans"/>
              <a:sym typeface="Open Sans"/>
            </a:endParaRPr>
          </a:p>
          <a:p>
            <a:pPr marL="0" lvl="0" indent="0" algn="l" rtl="0">
              <a:spcBef>
                <a:spcPts val="0"/>
              </a:spcBef>
              <a:spcAft>
                <a:spcPts val="0"/>
              </a:spcAft>
              <a:buNone/>
            </a:pPr>
            <a:endParaRPr sz="2200">
              <a:latin typeface="Open Sans"/>
              <a:ea typeface="Open Sans"/>
              <a:cs typeface="Open Sans"/>
              <a:sym typeface="Open Sans"/>
            </a:endParaRPr>
          </a:p>
          <a:p>
            <a:pPr marL="0" lvl="0" indent="0" algn="l" rtl="0">
              <a:spcBef>
                <a:spcPts val="0"/>
              </a:spcBef>
              <a:spcAft>
                <a:spcPts val="0"/>
              </a:spcAft>
              <a:buNone/>
            </a:pPr>
            <a:endParaRPr sz="2200">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8"/>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1" name="Google Shape;111;p18"/>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112" name="Google Shape;112;p18"/>
          <p:cNvSpPr txBox="1"/>
          <p:nvPr/>
        </p:nvSpPr>
        <p:spPr>
          <a:xfrm>
            <a:off x="463200" y="978675"/>
            <a:ext cx="5461500" cy="58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latin typeface="Open Sans"/>
                <a:ea typeface="Open Sans"/>
                <a:cs typeface="Open Sans"/>
                <a:sym typeface="Open Sans"/>
              </a:rPr>
              <a:t>Here comes the RNN.</a:t>
            </a:r>
            <a:endParaRPr sz="1700">
              <a:latin typeface="Open Sans"/>
              <a:ea typeface="Open Sans"/>
              <a:cs typeface="Open Sans"/>
              <a:sym typeface="Open Sans"/>
            </a:endParaRPr>
          </a:p>
          <a:p>
            <a:pPr marL="0" lvl="0" indent="0" algn="l" rtl="0">
              <a:spcBef>
                <a:spcPts val="0"/>
              </a:spcBef>
              <a:spcAft>
                <a:spcPts val="0"/>
              </a:spcAft>
              <a:buNone/>
            </a:pPr>
            <a:endParaRPr sz="1700">
              <a:latin typeface="Open Sans"/>
              <a:ea typeface="Open Sans"/>
              <a:cs typeface="Open Sans"/>
              <a:sym typeface="Open Sans"/>
            </a:endParaRPr>
          </a:p>
          <a:p>
            <a:pPr marL="0" lvl="0" indent="0" algn="l" rtl="0">
              <a:spcBef>
                <a:spcPts val="0"/>
              </a:spcBef>
              <a:spcAft>
                <a:spcPts val="0"/>
              </a:spcAft>
              <a:buNone/>
            </a:pPr>
            <a:r>
              <a:rPr lang="en" sz="1700">
                <a:latin typeface="Open Sans"/>
                <a:ea typeface="Open Sans"/>
                <a:cs typeface="Open Sans"/>
                <a:sym typeface="Open Sans"/>
              </a:rPr>
              <a:t>In a RNN the information cycles through a loop. When it makes a decision, it considers the current input and also what it has learned from the inputs it received previously.</a:t>
            </a:r>
            <a:endParaRPr sz="1700">
              <a:latin typeface="Open Sans"/>
              <a:ea typeface="Open Sans"/>
              <a:cs typeface="Open Sans"/>
              <a:sym typeface="Open Sans"/>
            </a:endParaRPr>
          </a:p>
          <a:p>
            <a:pPr marL="0" lvl="0" indent="0" algn="l" rtl="0">
              <a:spcBef>
                <a:spcPts val="0"/>
              </a:spcBef>
              <a:spcAft>
                <a:spcPts val="0"/>
              </a:spcAft>
              <a:buNone/>
            </a:pPr>
            <a:endParaRPr sz="1700">
              <a:latin typeface="Open Sans"/>
              <a:ea typeface="Open Sans"/>
              <a:cs typeface="Open Sans"/>
              <a:sym typeface="Open Sans"/>
            </a:endParaRPr>
          </a:p>
          <a:p>
            <a:pPr marL="0" lvl="0" indent="0" algn="l" rtl="0">
              <a:spcBef>
                <a:spcPts val="0"/>
              </a:spcBef>
              <a:spcAft>
                <a:spcPts val="0"/>
              </a:spcAft>
              <a:buNone/>
            </a:pPr>
            <a:r>
              <a:rPr lang="en" sz="1700">
                <a:latin typeface="Open Sans"/>
                <a:ea typeface="Open Sans"/>
                <a:cs typeface="Open Sans"/>
                <a:sym typeface="Open Sans"/>
              </a:rPr>
              <a:t>Below is side by side comparison of a regular Feed Forward Neural Network (MLP) and a Recurrent Neural Network (RNN). We can see that RNN is following a loop and learning from current and previous inputs.</a:t>
            </a:r>
            <a:endParaRPr sz="1700">
              <a:latin typeface="Open Sans"/>
              <a:ea typeface="Open Sans"/>
              <a:cs typeface="Open Sans"/>
              <a:sym typeface="Open Sans"/>
            </a:endParaRPr>
          </a:p>
          <a:p>
            <a:pPr marL="0" lvl="0" indent="0" algn="l" rtl="0">
              <a:spcBef>
                <a:spcPts val="0"/>
              </a:spcBef>
              <a:spcAft>
                <a:spcPts val="0"/>
              </a:spcAft>
              <a:buNone/>
            </a:pPr>
            <a:endParaRPr sz="1700">
              <a:latin typeface="Open Sans"/>
              <a:ea typeface="Open Sans"/>
              <a:cs typeface="Open Sans"/>
              <a:sym typeface="Open Sans"/>
            </a:endParaRPr>
          </a:p>
          <a:p>
            <a:pPr marL="0" lvl="0" indent="0" algn="l" rtl="0">
              <a:spcBef>
                <a:spcPts val="0"/>
              </a:spcBef>
              <a:spcAft>
                <a:spcPts val="0"/>
              </a:spcAft>
              <a:buNone/>
            </a:pPr>
            <a:endParaRPr sz="1700">
              <a:latin typeface="Open Sans"/>
              <a:ea typeface="Open Sans"/>
              <a:cs typeface="Open Sans"/>
              <a:sym typeface="Open Sans"/>
            </a:endParaRPr>
          </a:p>
        </p:txBody>
      </p:sp>
      <p:pic>
        <p:nvPicPr>
          <p:cNvPr id="113" name="Google Shape;113;p18"/>
          <p:cNvPicPr preferRelativeResize="0"/>
          <p:nvPr/>
        </p:nvPicPr>
        <p:blipFill rotWithShape="1">
          <a:blip r:embed="rId3">
            <a:alphaModFix/>
          </a:blip>
          <a:srcRect/>
          <a:stretch/>
        </p:blipFill>
        <p:spPr>
          <a:xfrm>
            <a:off x="6566250" y="1085850"/>
            <a:ext cx="1866900" cy="2857500"/>
          </a:xfrm>
          <a:prstGeom prst="rect">
            <a:avLst/>
          </a:prstGeom>
          <a:noFill/>
          <a:ln>
            <a:noFill/>
          </a:ln>
        </p:spPr>
      </p:pic>
      <p:pic>
        <p:nvPicPr>
          <p:cNvPr id="114" name="Google Shape;114;p18"/>
          <p:cNvPicPr preferRelativeResize="0"/>
          <p:nvPr/>
        </p:nvPicPr>
        <p:blipFill>
          <a:blip r:embed="rId4">
            <a:alphaModFix/>
          </a:blip>
          <a:stretch>
            <a:fillRect/>
          </a:stretch>
        </p:blipFill>
        <p:spPr>
          <a:xfrm>
            <a:off x="3118274" y="3943350"/>
            <a:ext cx="5069731" cy="2804000"/>
          </a:xfrm>
          <a:prstGeom prst="rect">
            <a:avLst/>
          </a:prstGeom>
          <a:noFill/>
          <a:ln>
            <a:noFill/>
          </a:ln>
        </p:spPr>
      </p:pic>
      <p:sp>
        <p:nvSpPr>
          <p:cNvPr id="115" name="Google Shape;115;p18"/>
          <p:cNvSpPr txBox="1"/>
          <p:nvPr/>
        </p:nvSpPr>
        <p:spPr>
          <a:xfrm>
            <a:off x="125" y="170000"/>
            <a:ext cx="91440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434343"/>
                </a:solidFill>
                <a:latin typeface="Economica"/>
                <a:ea typeface="Economica"/>
                <a:cs typeface="Economica"/>
                <a:sym typeface="Economica"/>
              </a:rPr>
              <a:t>Recurrent Neural Network (RNN)</a:t>
            </a:r>
            <a:endParaRPr sz="4800">
              <a:solidFill>
                <a:srgbClr val="434343"/>
              </a:solidFill>
              <a:latin typeface="Economica"/>
              <a:ea typeface="Economica"/>
              <a:cs typeface="Economica"/>
              <a:sym typeface="Economic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7"/>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2" name="Google Shape;102;p17"/>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103" name="Google Shape;103;p17"/>
          <p:cNvSpPr txBox="1"/>
          <p:nvPr/>
        </p:nvSpPr>
        <p:spPr>
          <a:xfrm>
            <a:off x="125" y="170000"/>
            <a:ext cx="91440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434343"/>
                </a:solidFill>
                <a:latin typeface="Economica"/>
                <a:ea typeface="Economica"/>
                <a:cs typeface="Economica"/>
                <a:sym typeface="Economica"/>
              </a:rPr>
              <a:t>Recurrent Neural Network (RNN)</a:t>
            </a:r>
            <a:endParaRPr sz="4800">
              <a:solidFill>
                <a:srgbClr val="434343"/>
              </a:solidFill>
              <a:latin typeface="Economica"/>
              <a:ea typeface="Economica"/>
              <a:cs typeface="Economica"/>
              <a:sym typeface="Economica"/>
            </a:endParaRPr>
          </a:p>
        </p:txBody>
      </p:sp>
      <p:sp>
        <p:nvSpPr>
          <p:cNvPr id="104" name="Google Shape;104;p17"/>
          <p:cNvSpPr txBox="1"/>
          <p:nvPr/>
        </p:nvSpPr>
        <p:spPr>
          <a:xfrm>
            <a:off x="170150" y="978675"/>
            <a:ext cx="9144000" cy="5879100"/>
          </a:xfrm>
          <a:prstGeom prst="rect">
            <a:avLst/>
          </a:prstGeom>
          <a:noFill/>
          <a:ln>
            <a:noFill/>
          </a:ln>
        </p:spPr>
        <p:txBody>
          <a:bodyPr spcFirstLastPara="1" wrap="square" lIns="91425" tIns="91425" rIns="91425" bIns="91425" anchor="t" anchorCtr="0">
            <a:noAutofit/>
          </a:bodyPr>
          <a:lstStyle/>
          <a:p>
            <a:pPr marL="342900" lvl="0" indent="-342900" algn="l" rtl="0">
              <a:spcBef>
                <a:spcPts val="0"/>
              </a:spcBef>
              <a:spcAft>
                <a:spcPts val="0"/>
              </a:spcAft>
              <a:buFont typeface="Wingdings" panose="05000000000000000000" pitchFamily="2" charset="2"/>
              <a:buChar char="§"/>
            </a:pPr>
            <a:r>
              <a:rPr lang="en-US" sz="2400" b="0" i="0" dirty="0">
                <a:solidFill>
                  <a:srgbClr val="3A3B41"/>
                </a:solidFill>
                <a:effectLst/>
                <a:highlight>
                  <a:srgbClr val="F9FAFF"/>
                </a:highlight>
                <a:latin typeface="Georgia" panose="02040502050405020303" pitchFamily="18" charset="0"/>
              </a:rPr>
              <a:t>Recurrent neural networks (RNNs) are a class of neural network that are helpful in modeling sequence data. Derived from feedforward networks, RNNs exhibit similar behavior to how human brains function. Simply put: recurrent neural networks produce predictive results in sequential data that other algorithms can’t.</a:t>
            </a:r>
          </a:p>
          <a:p>
            <a:pPr marL="342900" indent="-342900" algn="l">
              <a:buFont typeface="Arial" panose="020B0604020202020204" pitchFamily="34" charset="0"/>
              <a:buChar char="•"/>
            </a:pPr>
            <a:r>
              <a:rPr lang="en-US" sz="2400" b="0" dirty="0">
                <a:solidFill>
                  <a:srgbClr val="3A3B41"/>
                </a:solidFill>
                <a:effectLst/>
                <a:highlight>
                  <a:srgbClr val="FFFFFF"/>
                </a:highlight>
                <a:latin typeface="Georgia" panose="02040502050405020303" pitchFamily="18" charset="0"/>
              </a:rPr>
              <a:t>Feed-forward neural networks have no memory of the input they receive and are bad at predicting what’s coming next. Because a feed-forward network only considers the current input, it has no notion of order in time. It simply can’t remember anything about what happened in the past except its training.</a:t>
            </a:r>
          </a:p>
          <a:p>
            <a:pPr marL="342900" indent="-342900" algn="l">
              <a:buFont typeface="Arial" panose="020B0604020202020204" pitchFamily="34" charset="0"/>
              <a:buChar char="•"/>
            </a:pPr>
            <a:r>
              <a:rPr lang="en-US" sz="2400" b="0" dirty="0">
                <a:solidFill>
                  <a:srgbClr val="3A3B41"/>
                </a:solidFill>
                <a:effectLst/>
                <a:highlight>
                  <a:srgbClr val="FFFFFF"/>
                </a:highlight>
                <a:latin typeface="Georgia" panose="02040502050405020303" pitchFamily="18" charset="0"/>
              </a:rPr>
              <a:t>In an RNN, the information cycles through a loop. When it makes a decision, it considers the current input and also </a:t>
            </a:r>
            <a:r>
              <a:rPr lang="en-US" sz="2400" b="0" u="none" strike="noStrike" dirty="0">
                <a:solidFill>
                  <a:srgbClr val="3A3B41"/>
                </a:solidFill>
                <a:effectLst/>
                <a:highlight>
                  <a:srgbClr val="FFFFFF"/>
                </a:highlight>
                <a:latin typeface="Georgia" panose="02040502050405020303" pitchFamily="18" charset="0"/>
                <a:hlinkClick r:id="rId3"/>
              </a:rPr>
              <a:t>what it has learned from the inputs it received previously</a:t>
            </a:r>
            <a:r>
              <a:rPr lang="en-US" sz="2400" b="0" dirty="0">
                <a:solidFill>
                  <a:srgbClr val="3A3B41"/>
                </a:solidFill>
                <a:effectLst/>
                <a:highlight>
                  <a:srgbClr val="FFFFFF"/>
                </a:highlight>
                <a:latin typeface="Georgia" panose="02040502050405020303" pitchFamily="18" charset="0"/>
              </a:rPr>
              <a:t>.</a:t>
            </a:r>
          </a:p>
          <a:p>
            <a:pPr marL="0" lvl="0" indent="0" algn="l" rtl="0">
              <a:spcBef>
                <a:spcPts val="0"/>
              </a:spcBef>
              <a:spcAft>
                <a:spcPts val="0"/>
              </a:spcAft>
              <a:buNone/>
            </a:pPr>
            <a:endParaRPr sz="1700" dirty="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700" dirty="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700" dirty="0">
              <a:latin typeface="Open Sans"/>
              <a:ea typeface="Open Sans"/>
              <a:cs typeface="Open Sans"/>
              <a:sym typeface="Open Sans"/>
            </a:endParaRPr>
          </a:p>
          <a:p>
            <a:pPr marL="0" lvl="0" indent="0" algn="l" rtl="0">
              <a:spcBef>
                <a:spcPts val="0"/>
              </a:spcBef>
              <a:spcAft>
                <a:spcPts val="0"/>
              </a:spcAft>
              <a:buNone/>
            </a:pPr>
            <a:endParaRPr sz="1700" dirty="0">
              <a:latin typeface="Open Sans"/>
              <a:ea typeface="Open Sans"/>
              <a:cs typeface="Open Sans"/>
              <a:sym typeface="Open Sans"/>
            </a:endParaRPr>
          </a:p>
          <a:p>
            <a:pPr marL="0" lvl="0" indent="0" algn="l" rtl="0">
              <a:spcBef>
                <a:spcPts val="0"/>
              </a:spcBef>
              <a:spcAft>
                <a:spcPts val="0"/>
              </a:spcAft>
              <a:buNone/>
            </a:pPr>
            <a:endParaRPr sz="1700" dirty="0">
              <a:latin typeface="Open Sans"/>
              <a:ea typeface="Open Sans"/>
              <a:cs typeface="Open Sans"/>
              <a:sym typeface="Open Sans"/>
            </a:endParaRPr>
          </a:p>
          <a:p>
            <a:pPr marL="0" lvl="0" indent="0" algn="l" rtl="0">
              <a:spcBef>
                <a:spcPts val="0"/>
              </a:spcBef>
              <a:spcAft>
                <a:spcPts val="0"/>
              </a:spcAft>
              <a:buNone/>
            </a:pPr>
            <a:endParaRPr sz="1700" dirty="0">
              <a:latin typeface="Open Sans"/>
              <a:ea typeface="Open Sans"/>
              <a:cs typeface="Open Sans"/>
              <a:sym typeface="Open Sans"/>
            </a:endParaRPr>
          </a:p>
          <a:p>
            <a:pPr marL="0" lvl="0" indent="0" algn="l" rtl="0">
              <a:spcBef>
                <a:spcPts val="0"/>
              </a:spcBef>
              <a:spcAft>
                <a:spcPts val="0"/>
              </a:spcAft>
              <a:buNone/>
            </a:pPr>
            <a:endParaRPr sz="1700" dirty="0">
              <a:latin typeface="Open Sans"/>
              <a:ea typeface="Open Sans"/>
              <a:cs typeface="Open Sans"/>
              <a:sym typeface="Open Sans"/>
            </a:endParaRPr>
          </a:p>
          <a:p>
            <a:pPr marL="0" lvl="0" indent="0" algn="l" rtl="0">
              <a:spcBef>
                <a:spcPts val="0"/>
              </a:spcBef>
              <a:spcAft>
                <a:spcPts val="0"/>
              </a:spcAft>
              <a:buNone/>
            </a:pPr>
            <a:endParaRPr sz="1700" dirty="0">
              <a:latin typeface="Open Sans"/>
              <a:ea typeface="Open Sans"/>
              <a:cs typeface="Open Sans"/>
              <a:sym typeface="Open Sans"/>
            </a:endParaRPr>
          </a:p>
        </p:txBody>
      </p:sp>
    </p:spTree>
    <p:extLst>
      <p:ext uri="{BB962C8B-B14F-4D97-AF65-F5344CB8AC3E}">
        <p14:creationId xmlns:p14="http://schemas.microsoft.com/office/powerpoint/2010/main" val="157222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7"/>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2" name="Google Shape;102;p17"/>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103" name="Google Shape;103;p17"/>
          <p:cNvSpPr txBox="1"/>
          <p:nvPr/>
        </p:nvSpPr>
        <p:spPr>
          <a:xfrm>
            <a:off x="125" y="170000"/>
            <a:ext cx="91440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434343"/>
                </a:solidFill>
                <a:latin typeface="Economica"/>
                <a:ea typeface="Economica"/>
                <a:cs typeface="Economica"/>
                <a:sym typeface="Economica"/>
              </a:rPr>
              <a:t>Recurrent Neural Network (RNN)</a:t>
            </a:r>
            <a:endParaRPr sz="4800">
              <a:solidFill>
                <a:srgbClr val="434343"/>
              </a:solidFill>
              <a:latin typeface="Economica"/>
              <a:ea typeface="Economica"/>
              <a:cs typeface="Economica"/>
              <a:sym typeface="Economica"/>
            </a:endParaRPr>
          </a:p>
        </p:txBody>
      </p:sp>
      <p:sp>
        <p:nvSpPr>
          <p:cNvPr id="104" name="Google Shape;104;p17"/>
          <p:cNvSpPr txBox="1"/>
          <p:nvPr/>
        </p:nvSpPr>
        <p:spPr>
          <a:xfrm>
            <a:off x="170150" y="978675"/>
            <a:ext cx="8678700" cy="5879100"/>
          </a:xfrm>
          <a:prstGeom prst="rect">
            <a:avLst/>
          </a:prstGeom>
          <a:noFill/>
          <a:ln>
            <a:noFill/>
          </a:ln>
        </p:spPr>
        <p:txBody>
          <a:bodyPr spcFirstLastPara="1" wrap="square" lIns="91425" tIns="91425" rIns="91425" bIns="91425" anchor="t" anchorCtr="0">
            <a:noAutofit/>
          </a:bodyPr>
          <a:lstStyle/>
          <a:p>
            <a:pPr marL="342900" indent="-342900" algn="l">
              <a:buFont typeface="Arial" panose="020B0604020202020204" pitchFamily="34" charset="0"/>
              <a:buChar char="•"/>
            </a:pPr>
            <a:r>
              <a:rPr lang="en-US" sz="2400" b="0" dirty="0">
                <a:solidFill>
                  <a:srgbClr val="3A3B41"/>
                </a:solidFill>
                <a:effectLst/>
                <a:highlight>
                  <a:srgbClr val="FFFFFF"/>
                </a:highlight>
                <a:latin typeface="Georgia" panose="02040502050405020303" pitchFamily="18" charset="0"/>
              </a:rPr>
              <a:t>Therefore, an RNN has two inputs: the present and the recent past. This is important because the sequence of data contains crucial information about what is coming next, which is why an RNN can do things other algorithms can’t.</a:t>
            </a:r>
          </a:p>
          <a:p>
            <a:pPr marL="342900" indent="-342900" algn="l">
              <a:buFont typeface="Arial" panose="020B0604020202020204" pitchFamily="34" charset="0"/>
              <a:buChar char="•"/>
            </a:pPr>
            <a:r>
              <a:rPr lang="en-US" sz="2400" b="0" dirty="0">
                <a:solidFill>
                  <a:srgbClr val="3A3B41"/>
                </a:solidFill>
                <a:effectLst/>
                <a:highlight>
                  <a:srgbClr val="FFFFFF"/>
                </a:highlight>
                <a:latin typeface="Georgia" panose="02040502050405020303" pitchFamily="18" charset="0"/>
              </a:rPr>
              <a:t>A feed-forward neural network assigns, like all other deep learning algorithms, a weight matrix to its inputs and then produces the output. Note that RNNs apply weights to the current and also to the previous input. </a:t>
            </a:r>
          </a:p>
          <a:p>
            <a:pPr marL="342900" indent="-342900" algn="l">
              <a:buFont typeface="Arial" panose="020B0604020202020204" pitchFamily="34" charset="0"/>
              <a:buChar char="•"/>
            </a:pPr>
            <a:endParaRPr sz="1700" dirty="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700" dirty="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700" dirty="0">
              <a:latin typeface="Open Sans"/>
              <a:ea typeface="Open Sans"/>
              <a:cs typeface="Open Sans"/>
              <a:sym typeface="Open Sans"/>
            </a:endParaRPr>
          </a:p>
          <a:p>
            <a:pPr marL="0" lvl="0" indent="0" algn="l" rtl="0">
              <a:spcBef>
                <a:spcPts val="0"/>
              </a:spcBef>
              <a:spcAft>
                <a:spcPts val="0"/>
              </a:spcAft>
              <a:buNone/>
            </a:pPr>
            <a:endParaRPr sz="1700" dirty="0">
              <a:latin typeface="Open Sans"/>
              <a:ea typeface="Open Sans"/>
              <a:cs typeface="Open Sans"/>
              <a:sym typeface="Open Sans"/>
            </a:endParaRPr>
          </a:p>
          <a:p>
            <a:pPr marL="0" lvl="0" indent="0" algn="l" rtl="0">
              <a:spcBef>
                <a:spcPts val="0"/>
              </a:spcBef>
              <a:spcAft>
                <a:spcPts val="0"/>
              </a:spcAft>
              <a:buNone/>
            </a:pPr>
            <a:endParaRPr sz="1700" dirty="0">
              <a:latin typeface="Open Sans"/>
              <a:ea typeface="Open Sans"/>
              <a:cs typeface="Open Sans"/>
              <a:sym typeface="Open Sans"/>
            </a:endParaRPr>
          </a:p>
          <a:p>
            <a:pPr marL="0" lvl="0" indent="0" algn="l" rtl="0">
              <a:spcBef>
                <a:spcPts val="0"/>
              </a:spcBef>
              <a:spcAft>
                <a:spcPts val="0"/>
              </a:spcAft>
              <a:buNone/>
            </a:pPr>
            <a:endParaRPr sz="1700" dirty="0">
              <a:latin typeface="Open Sans"/>
              <a:ea typeface="Open Sans"/>
              <a:cs typeface="Open Sans"/>
              <a:sym typeface="Open Sans"/>
            </a:endParaRPr>
          </a:p>
          <a:p>
            <a:pPr marL="0" lvl="0" indent="0" algn="l" rtl="0">
              <a:spcBef>
                <a:spcPts val="0"/>
              </a:spcBef>
              <a:spcAft>
                <a:spcPts val="0"/>
              </a:spcAft>
              <a:buNone/>
            </a:pPr>
            <a:endParaRPr sz="1700" dirty="0">
              <a:latin typeface="Open Sans"/>
              <a:ea typeface="Open Sans"/>
              <a:cs typeface="Open Sans"/>
              <a:sym typeface="Open Sans"/>
            </a:endParaRPr>
          </a:p>
          <a:p>
            <a:pPr marL="0" lvl="0" indent="0" algn="l" rtl="0">
              <a:spcBef>
                <a:spcPts val="0"/>
              </a:spcBef>
              <a:spcAft>
                <a:spcPts val="0"/>
              </a:spcAft>
              <a:buNone/>
            </a:pPr>
            <a:endParaRPr sz="1700" dirty="0">
              <a:latin typeface="Open Sans"/>
              <a:ea typeface="Open Sans"/>
              <a:cs typeface="Open Sans"/>
              <a:sym typeface="Open Sans"/>
            </a:endParaRPr>
          </a:p>
        </p:txBody>
      </p:sp>
    </p:spTree>
    <p:extLst>
      <p:ext uri="{BB962C8B-B14F-4D97-AF65-F5344CB8AC3E}">
        <p14:creationId xmlns:p14="http://schemas.microsoft.com/office/powerpoint/2010/main" val="1110377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7"/>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2" name="Google Shape;102;p17"/>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103" name="Google Shape;103;p17"/>
          <p:cNvSpPr txBox="1"/>
          <p:nvPr/>
        </p:nvSpPr>
        <p:spPr>
          <a:xfrm>
            <a:off x="125" y="170000"/>
            <a:ext cx="91440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434343"/>
                </a:solidFill>
                <a:latin typeface="Economica"/>
                <a:ea typeface="Economica"/>
                <a:cs typeface="Economica"/>
                <a:sym typeface="Economica"/>
              </a:rPr>
              <a:t>Recurrent Neural Network (RNN)</a:t>
            </a:r>
            <a:endParaRPr sz="4800">
              <a:solidFill>
                <a:srgbClr val="434343"/>
              </a:solidFill>
              <a:latin typeface="Economica"/>
              <a:ea typeface="Economica"/>
              <a:cs typeface="Economica"/>
              <a:sym typeface="Economica"/>
            </a:endParaRPr>
          </a:p>
        </p:txBody>
      </p:sp>
      <p:sp>
        <p:nvSpPr>
          <p:cNvPr id="104" name="Google Shape;104;p17"/>
          <p:cNvSpPr txBox="1"/>
          <p:nvPr/>
        </p:nvSpPr>
        <p:spPr>
          <a:xfrm>
            <a:off x="170150" y="978675"/>
            <a:ext cx="8678700" cy="5879100"/>
          </a:xfrm>
          <a:prstGeom prst="rect">
            <a:avLst/>
          </a:prstGeom>
          <a:noFill/>
          <a:ln>
            <a:noFill/>
          </a:ln>
        </p:spPr>
        <p:txBody>
          <a:bodyPr spcFirstLastPara="1" wrap="square" lIns="91425" tIns="91425" rIns="91425" bIns="91425" anchor="t" anchorCtr="0">
            <a:noAutofit/>
          </a:bodyPr>
          <a:lstStyle/>
          <a:p>
            <a:pPr algn="l"/>
            <a:endParaRPr sz="1700" dirty="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700" dirty="0">
              <a:latin typeface="Open Sans"/>
              <a:ea typeface="Open Sans"/>
              <a:cs typeface="Open Sans"/>
              <a:sym typeface="Open Sans"/>
            </a:endParaRPr>
          </a:p>
          <a:p>
            <a:pPr marL="0" lvl="0" indent="0" algn="l" rtl="0">
              <a:spcBef>
                <a:spcPts val="0"/>
              </a:spcBef>
              <a:spcAft>
                <a:spcPts val="0"/>
              </a:spcAft>
              <a:buNone/>
            </a:pPr>
            <a:endParaRPr sz="1700" dirty="0">
              <a:latin typeface="Open Sans"/>
              <a:ea typeface="Open Sans"/>
              <a:cs typeface="Open Sans"/>
              <a:sym typeface="Open Sans"/>
            </a:endParaRPr>
          </a:p>
          <a:p>
            <a:pPr marL="0" lvl="0" indent="0" algn="l" rtl="0">
              <a:spcBef>
                <a:spcPts val="0"/>
              </a:spcBef>
              <a:spcAft>
                <a:spcPts val="0"/>
              </a:spcAft>
              <a:buNone/>
            </a:pPr>
            <a:endParaRPr sz="1700" dirty="0">
              <a:latin typeface="Open Sans"/>
              <a:ea typeface="Open Sans"/>
              <a:cs typeface="Open Sans"/>
              <a:sym typeface="Open Sans"/>
            </a:endParaRPr>
          </a:p>
          <a:p>
            <a:pPr marL="0" lvl="0" indent="0" algn="l" rtl="0">
              <a:spcBef>
                <a:spcPts val="0"/>
              </a:spcBef>
              <a:spcAft>
                <a:spcPts val="0"/>
              </a:spcAft>
              <a:buNone/>
            </a:pPr>
            <a:endParaRPr sz="1700" dirty="0">
              <a:latin typeface="Open Sans"/>
              <a:ea typeface="Open Sans"/>
              <a:cs typeface="Open Sans"/>
              <a:sym typeface="Open Sans"/>
            </a:endParaRPr>
          </a:p>
          <a:p>
            <a:pPr marL="0" lvl="0" indent="0" algn="l" rtl="0">
              <a:spcBef>
                <a:spcPts val="0"/>
              </a:spcBef>
              <a:spcAft>
                <a:spcPts val="0"/>
              </a:spcAft>
              <a:buNone/>
            </a:pPr>
            <a:endParaRPr sz="1700" dirty="0">
              <a:latin typeface="Open Sans"/>
              <a:ea typeface="Open Sans"/>
              <a:cs typeface="Open Sans"/>
              <a:sym typeface="Open Sans"/>
            </a:endParaRPr>
          </a:p>
          <a:p>
            <a:pPr marL="0" lvl="0" indent="0" algn="l" rtl="0">
              <a:spcBef>
                <a:spcPts val="0"/>
              </a:spcBef>
              <a:spcAft>
                <a:spcPts val="0"/>
              </a:spcAft>
              <a:buNone/>
            </a:pPr>
            <a:endParaRPr sz="1700" dirty="0">
              <a:latin typeface="Open Sans"/>
              <a:ea typeface="Open Sans"/>
              <a:cs typeface="Open Sans"/>
              <a:sym typeface="Open Sans"/>
            </a:endParaRPr>
          </a:p>
        </p:txBody>
      </p:sp>
      <p:pic>
        <p:nvPicPr>
          <p:cNvPr id="3" name="Picture 2" descr="A diagram of a diagram of a diagram&#10;&#10;Description automatically generated">
            <a:extLst>
              <a:ext uri="{FF2B5EF4-FFF2-40B4-BE49-F238E27FC236}">
                <a16:creationId xmlns:a16="http://schemas.microsoft.com/office/drawing/2014/main" id="{E0360B79-5986-9C39-97C7-80583D582171}"/>
              </a:ext>
            </a:extLst>
          </p:cNvPr>
          <p:cNvPicPr>
            <a:picLocks noChangeAspect="1"/>
          </p:cNvPicPr>
          <p:nvPr/>
        </p:nvPicPr>
        <p:blipFill>
          <a:blip r:embed="rId3"/>
          <a:stretch>
            <a:fillRect/>
          </a:stretch>
        </p:blipFill>
        <p:spPr>
          <a:xfrm>
            <a:off x="1242790" y="1347497"/>
            <a:ext cx="5934903" cy="4163006"/>
          </a:xfrm>
          <a:prstGeom prst="rect">
            <a:avLst/>
          </a:prstGeom>
        </p:spPr>
      </p:pic>
    </p:spTree>
    <p:extLst>
      <p:ext uri="{BB962C8B-B14F-4D97-AF65-F5344CB8AC3E}">
        <p14:creationId xmlns:p14="http://schemas.microsoft.com/office/powerpoint/2010/main" val="2880009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7"/>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2" name="Google Shape;102;p17"/>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103" name="Google Shape;103;p17"/>
          <p:cNvSpPr txBox="1"/>
          <p:nvPr/>
        </p:nvSpPr>
        <p:spPr>
          <a:xfrm>
            <a:off x="125" y="170000"/>
            <a:ext cx="91440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solidFill>
                  <a:srgbClr val="434343"/>
                </a:solidFill>
                <a:latin typeface="Economica"/>
                <a:ea typeface="Economica"/>
                <a:cs typeface="Economica"/>
                <a:sym typeface="Economica"/>
              </a:rPr>
              <a:t>Types of Recurrent Neural Network (RNN)</a:t>
            </a:r>
            <a:endParaRPr sz="4800" dirty="0">
              <a:solidFill>
                <a:srgbClr val="434343"/>
              </a:solidFill>
              <a:latin typeface="Economica"/>
              <a:ea typeface="Economica"/>
              <a:cs typeface="Economica"/>
              <a:sym typeface="Economica"/>
            </a:endParaRPr>
          </a:p>
        </p:txBody>
      </p:sp>
      <p:sp>
        <p:nvSpPr>
          <p:cNvPr id="104" name="Google Shape;104;p17"/>
          <p:cNvSpPr txBox="1"/>
          <p:nvPr/>
        </p:nvSpPr>
        <p:spPr>
          <a:xfrm>
            <a:off x="170150" y="978675"/>
            <a:ext cx="8678700" cy="5879100"/>
          </a:xfrm>
          <a:prstGeom prst="rect">
            <a:avLst/>
          </a:prstGeom>
          <a:noFill/>
          <a:ln>
            <a:noFill/>
          </a:ln>
        </p:spPr>
        <p:txBody>
          <a:bodyPr spcFirstLastPara="1" wrap="square" lIns="91425" tIns="91425" rIns="91425" bIns="91425" anchor="t" anchorCtr="0">
            <a:noAutofit/>
          </a:bodyPr>
          <a:lstStyle/>
          <a:p>
            <a:pPr algn="l" fontAlgn="base"/>
            <a:r>
              <a:rPr lang="en-US" sz="2400" b="1" i="0" dirty="0">
                <a:solidFill>
                  <a:srgbClr val="273239"/>
                </a:solidFill>
                <a:effectLst/>
                <a:highlight>
                  <a:srgbClr val="FFFFFF"/>
                </a:highlight>
                <a:latin typeface="Nunito" pitchFamily="2" charset="0"/>
              </a:rPr>
              <a:t>One to One: </a:t>
            </a:r>
          </a:p>
          <a:p>
            <a:pPr algn="l" rtl="0" fontAlgn="base"/>
            <a:r>
              <a:rPr lang="en-US" sz="2400" b="0" i="0" dirty="0">
                <a:solidFill>
                  <a:srgbClr val="273239"/>
                </a:solidFill>
                <a:effectLst/>
                <a:highlight>
                  <a:srgbClr val="FFFFFF"/>
                </a:highlight>
                <a:latin typeface="Nunito" pitchFamily="2" charset="0"/>
              </a:rPr>
              <a:t>This type of RNN behaves the same as any simple Neural network it is also known as Vanilla Neural Network. In this Neural network, there is only one input and one output.</a:t>
            </a:r>
          </a:p>
          <a:p>
            <a:pPr algn="l" fontAlgn="base"/>
            <a:r>
              <a:rPr lang="en-US" sz="2400" b="1" i="0" dirty="0">
                <a:solidFill>
                  <a:srgbClr val="273239"/>
                </a:solidFill>
                <a:effectLst/>
                <a:highlight>
                  <a:srgbClr val="FFFFFF"/>
                </a:highlight>
                <a:latin typeface="Nunito" pitchFamily="2" charset="0"/>
              </a:rPr>
              <a:t>One To Many </a:t>
            </a:r>
          </a:p>
          <a:p>
            <a:pPr algn="l" rtl="0" fontAlgn="base"/>
            <a:r>
              <a:rPr lang="en-US" sz="2400" b="0" i="0" dirty="0">
                <a:solidFill>
                  <a:srgbClr val="273239"/>
                </a:solidFill>
                <a:effectLst/>
                <a:highlight>
                  <a:srgbClr val="FFFFFF"/>
                </a:highlight>
                <a:latin typeface="Nunito" pitchFamily="2" charset="0"/>
              </a:rPr>
              <a:t>In this type of RNN, there is one input and many outputs associated with it. One of the most used examples of this network is Image captioning where given an image we predict a sentence having Multiple words. </a:t>
            </a:r>
          </a:p>
          <a:p>
            <a:pPr algn="l" rtl="0" fontAlgn="base"/>
            <a:endParaRPr lang="en-US" sz="2400" b="0" i="0" dirty="0">
              <a:solidFill>
                <a:srgbClr val="273239"/>
              </a:solidFill>
              <a:effectLst/>
              <a:highlight>
                <a:srgbClr val="FFFFFF"/>
              </a:highlight>
              <a:latin typeface="Nunito" pitchFamily="2" charset="0"/>
            </a:endParaRPr>
          </a:p>
          <a:p>
            <a:pPr marL="342900" indent="-342900" algn="l">
              <a:buFont typeface="Arial" panose="020B0604020202020204" pitchFamily="34" charset="0"/>
              <a:buChar char="•"/>
            </a:pPr>
            <a:endParaRPr sz="1700" dirty="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700" dirty="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700" dirty="0">
              <a:latin typeface="Open Sans"/>
              <a:ea typeface="Open Sans"/>
              <a:cs typeface="Open Sans"/>
              <a:sym typeface="Open Sans"/>
            </a:endParaRPr>
          </a:p>
          <a:p>
            <a:pPr marL="0" lvl="0" indent="0" algn="l" rtl="0">
              <a:spcBef>
                <a:spcPts val="0"/>
              </a:spcBef>
              <a:spcAft>
                <a:spcPts val="0"/>
              </a:spcAft>
              <a:buNone/>
            </a:pPr>
            <a:endParaRPr sz="1700" dirty="0">
              <a:latin typeface="Open Sans"/>
              <a:ea typeface="Open Sans"/>
              <a:cs typeface="Open Sans"/>
              <a:sym typeface="Open Sans"/>
            </a:endParaRPr>
          </a:p>
          <a:p>
            <a:pPr marL="0" lvl="0" indent="0" algn="l" rtl="0">
              <a:spcBef>
                <a:spcPts val="0"/>
              </a:spcBef>
              <a:spcAft>
                <a:spcPts val="0"/>
              </a:spcAft>
              <a:buNone/>
            </a:pPr>
            <a:endParaRPr sz="1700" dirty="0">
              <a:latin typeface="Open Sans"/>
              <a:ea typeface="Open Sans"/>
              <a:cs typeface="Open Sans"/>
              <a:sym typeface="Open Sans"/>
            </a:endParaRPr>
          </a:p>
          <a:p>
            <a:pPr marL="0" lvl="0" indent="0" algn="l" rtl="0">
              <a:spcBef>
                <a:spcPts val="0"/>
              </a:spcBef>
              <a:spcAft>
                <a:spcPts val="0"/>
              </a:spcAft>
              <a:buNone/>
            </a:pPr>
            <a:endParaRPr sz="1700" dirty="0">
              <a:latin typeface="Open Sans"/>
              <a:ea typeface="Open Sans"/>
              <a:cs typeface="Open Sans"/>
              <a:sym typeface="Open Sans"/>
            </a:endParaRPr>
          </a:p>
          <a:p>
            <a:pPr marL="0" lvl="0" indent="0" algn="l" rtl="0">
              <a:spcBef>
                <a:spcPts val="0"/>
              </a:spcBef>
              <a:spcAft>
                <a:spcPts val="0"/>
              </a:spcAft>
              <a:buNone/>
            </a:pPr>
            <a:endParaRPr sz="1700" dirty="0">
              <a:latin typeface="Open Sans"/>
              <a:ea typeface="Open Sans"/>
              <a:cs typeface="Open Sans"/>
              <a:sym typeface="Open Sans"/>
            </a:endParaRPr>
          </a:p>
          <a:p>
            <a:pPr marL="0" lvl="0" indent="0" algn="l" rtl="0">
              <a:spcBef>
                <a:spcPts val="0"/>
              </a:spcBef>
              <a:spcAft>
                <a:spcPts val="0"/>
              </a:spcAft>
              <a:buNone/>
            </a:pPr>
            <a:endParaRPr sz="1700" dirty="0">
              <a:latin typeface="Open Sans"/>
              <a:ea typeface="Open Sans"/>
              <a:cs typeface="Open Sans"/>
              <a:sym typeface="Open Sans"/>
            </a:endParaRPr>
          </a:p>
        </p:txBody>
      </p:sp>
    </p:spTree>
    <p:extLst>
      <p:ext uri="{BB962C8B-B14F-4D97-AF65-F5344CB8AC3E}">
        <p14:creationId xmlns:p14="http://schemas.microsoft.com/office/powerpoint/2010/main" val="3725307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7"/>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2" name="Google Shape;102;p17"/>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103" name="Google Shape;103;p17"/>
          <p:cNvSpPr txBox="1"/>
          <p:nvPr/>
        </p:nvSpPr>
        <p:spPr>
          <a:xfrm>
            <a:off x="125" y="170000"/>
            <a:ext cx="91440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solidFill>
                  <a:srgbClr val="434343"/>
                </a:solidFill>
                <a:latin typeface="Economica"/>
                <a:ea typeface="Economica"/>
                <a:cs typeface="Economica"/>
                <a:sym typeface="Economica"/>
              </a:rPr>
              <a:t>Types of Recurrent Neural Network (RNN)</a:t>
            </a:r>
            <a:endParaRPr sz="4800" dirty="0">
              <a:solidFill>
                <a:srgbClr val="434343"/>
              </a:solidFill>
              <a:latin typeface="Economica"/>
              <a:ea typeface="Economica"/>
              <a:cs typeface="Economica"/>
              <a:sym typeface="Economica"/>
            </a:endParaRPr>
          </a:p>
        </p:txBody>
      </p:sp>
      <p:sp>
        <p:nvSpPr>
          <p:cNvPr id="104" name="Google Shape;104;p17"/>
          <p:cNvSpPr txBox="1"/>
          <p:nvPr/>
        </p:nvSpPr>
        <p:spPr>
          <a:xfrm>
            <a:off x="170150" y="978675"/>
            <a:ext cx="8678700" cy="5879100"/>
          </a:xfrm>
          <a:prstGeom prst="rect">
            <a:avLst/>
          </a:prstGeom>
          <a:noFill/>
          <a:ln>
            <a:noFill/>
          </a:ln>
        </p:spPr>
        <p:txBody>
          <a:bodyPr spcFirstLastPara="1" wrap="square" lIns="91425" tIns="91425" rIns="91425" bIns="91425" anchor="t" anchorCtr="0">
            <a:noAutofit/>
          </a:bodyPr>
          <a:lstStyle/>
          <a:p>
            <a:pPr algn="l" fontAlgn="base"/>
            <a:r>
              <a:rPr lang="en-US" sz="2400" b="1" i="0" dirty="0">
                <a:solidFill>
                  <a:srgbClr val="273239"/>
                </a:solidFill>
                <a:effectLst/>
                <a:highlight>
                  <a:srgbClr val="FFFFFF"/>
                </a:highlight>
                <a:latin typeface="Nunito" pitchFamily="2" charset="0"/>
              </a:rPr>
              <a:t>Many to One </a:t>
            </a:r>
          </a:p>
          <a:p>
            <a:pPr algn="l" rtl="0" fontAlgn="base"/>
            <a:r>
              <a:rPr lang="en-US" sz="2400" b="0" i="0" dirty="0">
                <a:solidFill>
                  <a:srgbClr val="273239"/>
                </a:solidFill>
                <a:effectLst/>
                <a:highlight>
                  <a:srgbClr val="FFFFFF"/>
                </a:highlight>
                <a:latin typeface="Nunito" pitchFamily="2" charset="0"/>
              </a:rPr>
              <a:t>In this type of network, Many inputs are fed to the network at several states of the network generating only one output. This type of network is used in problems like sentimental analysis. Where we give multiple words as input and predict only the sentiment of the sentence as output. </a:t>
            </a:r>
          </a:p>
          <a:p>
            <a:pPr algn="l" fontAlgn="base"/>
            <a:r>
              <a:rPr lang="en-US" sz="2400" b="1" i="0" dirty="0">
                <a:solidFill>
                  <a:srgbClr val="273239"/>
                </a:solidFill>
                <a:effectLst/>
                <a:highlight>
                  <a:srgbClr val="FFFFFF"/>
                </a:highlight>
                <a:latin typeface="Nunito" pitchFamily="2" charset="0"/>
              </a:rPr>
              <a:t>Many to Many </a:t>
            </a:r>
          </a:p>
          <a:p>
            <a:pPr algn="l" rtl="0" fontAlgn="base"/>
            <a:r>
              <a:rPr lang="en-US" sz="2400" b="0" i="0" dirty="0">
                <a:solidFill>
                  <a:srgbClr val="273239"/>
                </a:solidFill>
                <a:effectLst/>
                <a:highlight>
                  <a:srgbClr val="FFFFFF"/>
                </a:highlight>
                <a:latin typeface="Nunito" pitchFamily="2" charset="0"/>
              </a:rPr>
              <a:t>In this type of neural network, there are multiple inputs and multiple outputs corresponding to a problem. One Example of this Problem will be language translation. In language translation, we provide multiple words from one language as input and predict multiple words from the second language as output</a:t>
            </a:r>
          </a:p>
          <a:p>
            <a:pPr algn="l" rtl="0" fontAlgn="base"/>
            <a:endParaRPr lang="en-US" sz="2400" b="0" i="0" dirty="0">
              <a:solidFill>
                <a:srgbClr val="273239"/>
              </a:solidFill>
              <a:effectLst/>
              <a:highlight>
                <a:srgbClr val="FFFFFF"/>
              </a:highlight>
              <a:latin typeface="Nunito" pitchFamily="2" charset="0"/>
            </a:endParaRPr>
          </a:p>
          <a:p>
            <a:pPr marL="342900" indent="-342900" algn="l">
              <a:buFont typeface="Arial" panose="020B0604020202020204" pitchFamily="34" charset="0"/>
              <a:buChar char="•"/>
            </a:pPr>
            <a:endParaRPr sz="1700" dirty="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700" dirty="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700" dirty="0">
              <a:latin typeface="Open Sans"/>
              <a:ea typeface="Open Sans"/>
              <a:cs typeface="Open Sans"/>
              <a:sym typeface="Open Sans"/>
            </a:endParaRPr>
          </a:p>
          <a:p>
            <a:pPr marL="0" lvl="0" indent="0" algn="l" rtl="0">
              <a:spcBef>
                <a:spcPts val="0"/>
              </a:spcBef>
              <a:spcAft>
                <a:spcPts val="0"/>
              </a:spcAft>
              <a:buNone/>
            </a:pPr>
            <a:endParaRPr sz="1700" dirty="0">
              <a:latin typeface="Open Sans"/>
              <a:ea typeface="Open Sans"/>
              <a:cs typeface="Open Sans"/>
              <a:sym typeface="Open Sans"/>
            </a:endParaRPr>
          </a:p>
          <a:p>
            <a:pPr marL="0" lvl="0" indent="0" algn="l" rtl="0">
              <a:spcBef>
                <a:spcPts val="0"/>
              </a:spcBef>
              <a:spcAft>
                <a:spcPts val="0"/>
              </a:spcAft>
              <a:buNone/>
            </a:pPr>
            <a:endParaRPr sz="1700" dirty="0">
              <a:latin typeface="Open Sans"/>
              <a:ea typeface="Open Sans"/>
              <a:cs typeface="Open Sans"/>
              <a:sym typeface="Open Sans"/>
            </a:endParaRPr>
          </a:p>
          <a:p>
            <a:pPr marL="0" lvl="0" indent="0" algn="l" rtl="0">
              <a:spcBef>
                <a:spcPts val="0"/>
              </a:spcBef>
              <a:spcAft>
                <a:spcPts val="0"/>
              </a:spcAft>
              <a:buNone/>
            </a:pPr>
            <a:endParaRPr sz="1700" dirty="0">
              <a:latin typeface="Open Sans"/>
              <a:ea typeface="Open Sans"/>
              <a:cs typeface="Open Sans"/>
              <a:sym typeface="Open Sans"/>
            </a:endParaRPr>
          </a:p>
          <a:p>
            <a:pPr marL="0" lvl="0" indent="0" algn="l" rtl="0">
              <a:spcBef>
                <a:spcPts val="0"/>
              </a:spcBef>
              <a:spcAft>
                <a:spcPts val="0"/>
              </a:spcAft>
              <a:buNone/>
            </a:pPr>
            <a:endParaRPr sz="1700" dirty="0">
              <a:latin typeface="Open Sans"/>
              <a:ea typeface="Open Sans"/>
              <a:cs typeface="Open Sans"/>
              <a:sym typeface="Open Sans"/>
            </a:endParaRPr>
          </a:p>
          <a:p>
            <a:pPr marL="0" lvl="0" indent="0" algn="l" rtl="0">
              <a:spcBef>
                <a:spcPts val="0"/>
              </a:spcBef>
              <a:spcAft>
                <a:spcPts val="0"/>
              </a:spcAft>
              <a:buNone/>
            </a:pPr>
            <a:endParaRPr sz="1700" dirty="0">
              <a:latin typeface="Open Sans"/>
              <a:ea typeface="Open Sans"/>
              <a:cs typeface="Open Sans"/>
              <a:sym typeface="Open Sans"/>
            </a:endParaRPr>
          </a:p>
        </p:txBody>
      </p:sp>
    </p:spTree>
    <p:extLst>
      <p:ext uri="{BB962C8B-B14F-4D97-AF65-F5344CB8AC3E}">
        <p14:creationId xmlns:p14="http://schemas.microsoft.com/office/powerpoint/2010/main" val="156444877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801</TotalTime>
  <Words>2833</Words>
  <Application>Microsoft Office PowerPoint</Application>
  <PresentationFormat>On-screen Show (4:3)</PresentationFormat>
  <Paragraphs>264</Paragraphs>
  <Slides>36</Slides>
  <Notes>36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36</vt:i4>
      </vt:variant>
    </vt:vector>
  </HeadingPairs>
  <TitlesOfParts>
    <vt:vector size="46" baseType="lpstr">
      <vt:lpstr>Arial</vt:lpstr>
      <vt:lpstr>-apple-system</vt:lpstr>
      <vt:lpstr>Economica</vt:lpstr>
      <vt:lpstr>Nunito</vt:lpstr>
      <vt:lpstr>Wingdings</vt:lpstr>
      <vt:lpstr>Raleway</vt:lpstr>
      <vt:lpstr>source-serif-pro</vt:lpstr>
      <vt:lpstr>Open Sans</vt:lpstr>
      <vt:lpstr>Georgia</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Eesha tur babar</cp:lastModifiedBy>
  <cp:revision>6</cp:revision>
  <dcterms:modified xsi:type="dcterms:W3CDTF">2024-04-22T07:27:49Z</dcterms:modified>
</cp:coreProperties>
</file>